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6E256C4-DD77-4744-83DC-6ED187A698CD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11" autoAdjust="0"/>
  </p:normalViewPr>
  <p:slideViewPr>
    <p:cSldViewPr>
      <p:cViewPr varScale="1">
        <p:scale>
          <a:sx n="71" d="100"/>
          <a:sy n="71" d="100"/>
        </p:scale>
        <p:origin x="-4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14" y="161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982"/>
    </p:cViewPr>
  </p:sorterViewPr>
  <p:notesViewPr>
    <p:cSldViewPr>
      <p:cViewPr varScale="1">
        <p:scale>
          <a:sx n="60" d="100"/>
          <a:sy n="60" d="100"/>
        </p:scale>
        <p:origin x="-252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0CFC9-3191-417E-9EAE-8DA966616CCD}" type="datetimeFigureOut">
              <a:rPr lang="ru-RU" smtClean="0"/>
              <a:t>01.01.2010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4E614-C2F0-4F96-A827-8703DC1B728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9055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C3D07-9238-4B1A-8DB5-3BA09203E16E}" type="datetimeFigureOut">
              <a:rPr lang="ru-RU" smtClean="0"/>
              <a:t>01.01.2010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DFB040-8F68-49E7-A2A1-50A984EF727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8537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7F3F13-9D32-4A7F-A9DD-2150DB176B31}" type="datetimeFigureOut">
              <a:rPr lang="ru-RU" smtClean="0"/>
              <a:t>01.01.2010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A9BD1B-22D7-4E62-954F-FC688E3B00C5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xmlns:mc="http://schemas.openxmlformats.org/markup-compatibility/2006" xmlns:a14="http://schemas.microsoft.com/office/drawing/2010/main" val="000000" mc:Ignorable="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xmlns:mc="http://schemas.openxmlformats.org/markup-compatibility/2006" xmlns:a14="http://schemas.microsoft.com/office/drawing/2010/main" val="000000" mc:Ignorable="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3F13-9D32-4A7F-A9DD-2150DB176B31}" type="datetimeFigureOut">
              <a:rPr lang="ru-RU" smtClean="0"/>
              <a:t>01.01.2010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BD1B-22D7-4E62-954F-FC688E3B00C5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3F13-9D32-4A7F-A9DD-2150DB176B31}" type="datetimeFigureOut">
              <a:rPr lang="ru-RU" smtClean="0"/>
              <a:t>01.01.2010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BD1B-22D7-4E62-954F-FC688E3B00C5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3F13-9D32-4A7F-A9DD-2150DB176B31}" type="datetimeFigureOut">
              <a:rPr lang="ru-RU" smtClean="0"/>
              <a:t>01.01.2010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BD1B-22D7-4E62-954F-FC688E3B00C5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3F13-9D32-4A7F-A9DD-2150DB176B31}" type="datetimeFigureOut">
              <a:rPr lang="ru-RU" smtClean="0"/>
              <a:t>01.01.2010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BD1B-22D7-4E62-954F-FC688E3B00C5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3F13-9D32-4A7F-A9DD-2150DB176B31}" type="datetimeFigureOut">
              <a:rPr lang="ru-RU" smtClean="0"/>
              <a:t>01.01.2010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BD1B-22D7-4E62-954F-FC688E3B00C5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3F13-9D32-4A7F-A9DD-2150DB176B31}" type="datetimeFigureOut">
              <a:rPr lang="ru-RU" smtClean="0"/>
              <a:t>01.01.2010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BD1B-22D7-4E62-954F-FC688E3B00C5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3F13-9D32-4A7F-A9DD-2150DB176B31}" type="datetimeFigureOut">
              <a:rPr lang="ru-RU" smtClean="0"/>
              <a:t>01.01.2010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BD1B-22D7-4E62-954F-FC688E3B00C5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3F13-9D32-4A7F-A9DD-2150DB176B31}" type="datetimeFigureOut">
              <a:rPr lang="ru-RU" smtClean="0"/>
              <a:t>01.01.2010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BD1B-22D7-4E62-954F-FC688E3B00C5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3F13-9D32-4A7F-A9DD-2150DB176B31}" type="datetimeFigureOut">
              <a:rPr lang="ru-RU" smtClean="0"/>
              <a:t>01.01.2010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BD1B-22D7-4E62-954F-FC688E3B00C5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xmlns:mc="http://schemas.openxmlformats.org/markup-compatibility/2006" xmlns:a14="http://schemas.microsoft.com/office/drawing/2010/main" val="FFFFFF" mc:Ignorable="">
              <a:shade val="85000"/>
            </a:srgbClr>
          </a:solidFill>
          <a:ln w="190500" cap="sq">
            <a:solidFill>
              <a:srgbClr xmlns:mc="http://schemas.openxmlformats.org/markup-compatibility/2006" xmlns:a14="http://schemas.microsoft.com/office/drawing/2010/main" val="FFFFFF" mc:Ignorable=""/>
            </a:solidFill>
            <a:miter lim="800000"/>
          </a:ln>
          <a:effectLst>
            <a:outerShdw blurRad="65000" dist="50800" dir="12900000" kx="195000" ky="145000" algn="tl" rotWithShape="0">
              <a:srgbClr xmlns:mc="http://schemas.openxmlformats.org/markup-compatibility/2006" xmlns:a14="http://schemas.microsoft.com/office/drawing/2010/main" val="000000" mc:Ignorable="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xmlns:mc="http://schemas.openxmlformats.org/markup-compatibility/2006" xmlns:a14="http://schemas.microsoft.com/office/drawing/2010/main" val="969696" mc:Ignorable="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3F13-9D32-4A7F-A9DD-2150DB176B31}" type="datetimeFigureOut">
              <a:rPr lang="ru-RU" smtClean="0"/>
              <a:t>01.01.2010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BD1B-22D7-4E62-954F-FC688E3B00C5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77F3F13-9D32-4A7F-A9DD-2150DB176B31}" type="datetimeFigureOut">
              <a:rPr lang="ru-RU" smtClean="0"/>
              <a:t>01.01.2010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A9BD1B-22D7-4E62-954F-FC688E3B00C5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Комбинаторика:</a:t>
            </a:r>
            <a:br>
              <a:rPr lang="ru-RU" dirty="0" smtClean="0"/>
            </a:br>
            <a:r>
              <a:rPr lang="ru-RU" sz="4400" dirty="0" smtClean="0"/>
              <a:t>рекурсивные алгоритмы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ЛКШ.Зима.09.С</a:t>
            </a:r>
            <a:r>
              <a:rPr lang="en-US" dirty="0" smtClean="0"/>
              <a:t>’+</a:t>
            </a:r>
          </a:p>
          <a:p>
            <a:r>
              <a:rPr lang="ru-RU" sz="2000" i="1" dirty="0" smtClean="0"/>
              <a:t>В. М. Гуровиц</a:t>
            </a:r>
            <a:r>
              <a:rPr lang="en-US" sz="2000" i="1" dirty="0" smtClean="0"/>
              <a:t>,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gurovic@gmail.com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441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ru-RU" dirty="0" smtClean="0"/>
              <a:t>Аналогично перестановкам</a:t>
            </a:r>
            <a:r>
              <a:rPr lang="en-US" dirty="0" smtClean="0"/>
              <a:t>,</a:t>
            </a:r>
            <a:r>
              <a:rPr lang="ru-RU" dirty="0" smtClean="0"/>
              <a:t> только </a:t>
            </a:r>
            <a:r>
              <a:rPr lang="en-US" dirty="0" smtClean="0"/>
              <a:t>n &lt; k.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/>
              <a:t>Размещения без повторений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383820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arenR"/>
            </a:pPr>
            <a:r>
              <a:rPr lang="ru-RU" dirty="0" smtClean="0"/>
              <a:t>Каждое следующее слагаемое не больше предыдущего (</a:t>
            </a:r>
            <a:r>
              <a:rPr lang="en-US" dirty="0" smtClean="0"/>
              <a:t>j)</a:t>
            </a:r>
            <a:endParaRPr lang="ru-RU" dirty="0" smtClean="0"/>
          </a:p>
          <a:p>
            <a:pPr marL="457200" indent="-457200">
              <a:buAutoNum type="arabicParenR"/>
            </a:pPr>
            <a:r>
              <a:rPr lang="ru-RU" dirty="0" smtClean="0"/>
              <a:t>Слагаемые записываются в элементы </a:t>
            </a:r>
            <a:r>
              <a:rPr lang="en-US" dirty="0" smtClean="0"/>
              <a:t>a[1], a[2], … .</a:t>
            </a:r>
          </a:p>
          <a:p>
            <a:pPr marL="0" indent="0">
              <a:buNone/>
            </a:pPr>
            <a:r>
              <a:rPr lang="ru-RU" dirty="0" smtClean="0"/>
              <a:t>Очередное слагаемое записывается в </a:t>
            </a:r>
            <a:r>
              <a:rPr lang="en-US" dirty="0" smtClean="0"/>
              <a:t>a[k].</a:t>
            </a:r>
          </a:p>
          <a:p>
            <a:pPr marL="0" indent="0">
              <a:buNone/>
            </a:pPr>
            <a:r>
              <a:rPr lang="en-US" b="1" dirty="0" smtClean="0"/>
              <a:t>    procedure</a:t>
            </a:r>
            <a:r>
              <a:rPr lang="en-US" dirty="0" smtClean="0"/>
              <a:t> Generate(n, j, k : integer);</a:t>
            </a:r>
          </a:p>
          <a:p>
            <a:pPr marL="0" indent="0">
              <a:buNone/>
            </a:pPr>
            <a:r>
              <a:rPr lang="en-US" dirty="0" smtClean="0"/>
              <a:t>        for i := </a:t>
            </a:r>
            <a:r>
              <a:rPr lang="en-US" dirty="0" smtClean="0"/>
              <a:t>1 </a:t>
            </a:r>
            <a:r>
              <a:rPr lang="en-US" dirty="0" smtClean="0"/>
              <a:t>to </a:t>
            </a:r>
            <a:r>
              <a:rPr lang="en-US" dirty="0" smtClean="0"/>
              <a:t>j </a:t>
            </a:r>
            <a:r>
              <a:rPr lang="en-US" dirty="0" smtClean="0"/>
              <a:t>do  </a:t>
            </a:r>
            <a:r>
              <a:rPr lang="ru-RU" dirty="0" smtClean="0"/>
              <a:t>   </a:t>
            </a:r>
            <a:r>
              <a:rPr lang="en-US" i="1" dirty="0" smtClean="0"/>
              <a:t>//</a:t>
            </a:r>
            <a:r>
              <a:rPr lang="ru-RU" dirty="0" smtClean="0"/>
              <a:t> </a:t>
            </a:r>
            <a:r>
              <a:rPr lang="en-US" dirty="0" smtClean="0"/>
              <a:t>i – </a:t>
            </a:r>
            <a:r>
              <a:rPr lang="ru-RU" dirty="0" smtClean="0"/>
              <a:t>текущее слагаемое</a:t>
            </a:r>
          </a:p>
          <a:p>
            <a:pPr marL="0" indent="0">
              <a:buNone/>
            </a:pPr>
            <a:r>
              <a:rPr lang="en-US" dirty="0" smtClean="0"/>
              <a:t>           Generate(n </a:t>
            </a:r>
            <a:r>
              <a:rPr lang="en-US" dirty="0"/>
              <a:t>– </a:t>
            </a:r>
            <a:r>
              <a:rPr lang="en-US" dirty="0" smtClean="0"/>
              <a:t>i, i, k+1);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Разбиения на слагаемые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8665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 smtClean="0"/>
              <a:t>Подумайте:</a:t>
            </a:r>
          </a:p>
          <a:p>
            <a:r>
              <a:rPr lang="ru-RU" dirty="0" smtClean="0"/>
              <a:t>Как вызывать </a:t>
            </a:r>
            <a:r>
              <a:rPr lang="en-US" dirty="0" smtClean="0"/>
              <a:t>Generate </a:t>
            </a:r>
            <a:r>
              <a:rPr lang="ru-RU" dirty="0" smtClean="0"/>
              <a:t>в первый раз</a:t>
            </a:r>
            <a:r>
              <a:rPr lang="en-US" dirty="0"/>
              <a:t>?</a:t>
            </a:r>
            <a:endParaRPr lang="ru-RU" dirty="0" smtClean="0"/>
          </a:p>
          <a:p>
            <a:r>
              <a:rPr lang="ru-RU" dirty="0" smtClean="0"/>
              <a:t>Что изменится в процедуре </a:t>
            </a:r>
            <a:r>
              <a:rPr lang="en-US" dirty="0" smtClean="0"/>
              <a:t>print?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Разбиение на слагаемые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8943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Требуется сгенерировать все правильные скобочные последовательности, состоящие из </a:t>
            </a:r>
            <a:r>
              <a:rPr lang="en-US" b="1" i="1" dirty="0"/>
              <a:t>n</a:t>
            </a:r>
            <a:r>
              <a:rPr lang="en-US" b="1" dirty="0" smtClean="0"/>
              <a:t> </a:t>
            </a:r>
            <a:r>
              <a:rPr lang="ru-RU" b="1" dirty="0" smtClean="0"/>
              <a:t>пар</a:t>
            </a:r>
            <a:r>
              <a:rPr lang="ru-RU" dirty="0" smtClean="0"/>
              <a:t> круглых скобок</a:t>
            </a:r>
            <a:r>
              <a:rPr lang="en-US" dirty="0" smtClean="0"/>
              <a:t> (</a:t>
            </a:r>
            <a:r>
              <a:rPr lang="ru-RU" dirty="0" smtClean="0"/>
              <a:t>то есть длина равна </a:t>
            </a:r>
            <a:r>
              <a:rPr lang="en-US" dirty="0" smtClean="0"/>
              <a:t>2</a:t>
            </a:r>
            <a:r>
              <a:rPr lang="en-US" i="1" dirty="0"/>
              <a:t>n</a:t>
            </a:r>
            <a:r>
              <a:rPr lang="en-US" dirty="0" smtClean="0"/>
              <a:t>)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smtClean="0"/>
              <a:t>Будем последовательно выписывать скобки </a:t>
            </a:r>
            <a:r>
              <a:rPr lang="ru-RU" b="1" dirty="0" smtClean="0"/>
              <a:t>слева направо</a:t>
            </a:r>
            <a:endParaRPr lang="en-US" b="1" dirty="0" smtClean="0"/>
          </a:p>
          <a:p>
            <a:r>
              <a:rPr lang="ru-RU" dirty="0" smtClean="0"/>
              <a:t>Для хранения последовательности будем использовать строку</a:t>
            </a:r>
          </a:p>
          <a:p>
            <a:r>
              <a:rPr lang="ru-RU" dirty="0" smtClean="0"/>
              <a:t>Строку будем передавать как параметр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Скобочные последовательности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770121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В </a:t>
            </a:r>
            <a:r>
              <a:rPr lang="en-US" i="1" dirty="0"/>
              <a:t>k</a:t>
            </a:r>
            <a:r>
              <a:rPr lang="en-US" dirty="0"/>
              <a:t>-</a:t>
            </a:r>
            <a:r>
              <a:rPr lang="ru-RU" dirty="0"/>
              <a:t>й позиции:</a:t>
            </a:r>
          </a:p>
          <a:p>
            <a:pPr marL="0" indent="0">
              <a:buNone/>
            </a:pPr>
            <a:r>
              <a:rPr lang="ru-RU" dirty="0"/>
              <a:t>	(   - если слева меньше </a:t>
            </a:r>
            <a:r>
              <a:rPr lang="en-US" i="1" dirty="0"/>
              <a:t>n</a:t>
            </a:r>
            <a:r>
              <a:rPr lang="en-US" i="1" dirty="0" smtClean="0"/>
              <a:t> </a:t>
            </a:r>
            <a:r>
              <a:rPr lang="ru-RU" dirty="0"/>
              <a:t>открывающих скобок</a:t>
            </a:r>
          </a:p>
          <a:p>
            <a:pPr marL="0" indent="0">
              <a:buNone/>
            </a:pPr>
            <a:r>
              <a:rPr lang="ru-RU" dirty="0"/>
              <a:t>	)   - если слева открывающих скобок </a:t>
            </a:r>
            <a:r>
              <a:rPr lang="ru-RU" dirty="0" smtClean="0"/>
              <a:t>больше</a:t>
            </a:r>
            <a:r>
              <a:rPr lang="ru-RU" dirty="0" smtClean="0"/>
              <a:t>, </a:t>
            </a:r>
            <a:r>
              <a:rPr lang="ru-RU" dirty="0"/>
              <a:t>чем </a:t>
            </a:r>
            <a:r>
              <a:rPr lang="ru-RU" dirty="0" smtClean="0"/>
              <a:t>		закрывающих </a:t>
            </a:r>
            <a:r>
              <a:rPr lang="ru-RU" dirty="0"/>
              <a:t>(</a:t>
            </a:r>
            <a:r>
              <a:rPr lang="en-US" dirty="0"/>
              <a:t>“</a:t>
            </a:r>
            <a:r>
              <a:rPr lang="ru-RU" dirty="0"/>
              <a:t>не все открывающие </a:t>
            </a:r>
            <a:r>
              <a:rPr lang="ru-RU" dirty="0" smtClean="0"/>
              <a:t>			скобки </a:t>
            </a:r>
            <a:r>
              <a:rPr lang="ru-RU" dirty="0"/>
              <a:t>закрыты</a:t>
            </a:r>
            <a:r>
              <a:rPr lang="en-US" dirty="0"/>
              <a:t>”</a:t>
            </a:r>
            <a:r>
              <a:rPr lang="ru-RU" dirty="0"/>
              <a:t>)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Скобочные последовательности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979551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Параметры процедуры </a:t>
            </a:r>
            <a:r>
              <a:rPr lang="en-US" dirty="0" smtClean="0"/>
              <a:t>Generate:</a:t>
            </a:r>
          </a:p>
          <a:p>
            <a:r>
              <a:rPr lang="en-US" dirty="0" smtClean="0"/>
              <a:t>s – </a:t>
            </a:r>
            <a:r>
              <a:rPr lang="ru-RU" dirty="0" smtClean="0"/>
              <a:t>та (левая) часть </a:t>
            </a:r>
            <a:r>
              <a:rPr lang="en-US" dirty="0" smtClean="0"/>
              <a:t> </a:t>
            </a:r>
            <a:r>
              <a:rPr lang="ru-RU" dirty="0" smtClean="0"/>
              <a:t>последовательности, которая уже сгенерирована</a:t>
            </a:r>
          </a:p>
          <a:p>
            <a:r>
              <a:rPr lang="en-US" dirty="0" smtClean="0"/>
              <a:t>k</a:t>
            </a:r>
            <a:r>
              <a:rPr lang="en-US" smtClean="0"/>
              <a:t> </a:t>
            </a:r>
            <a:r>
              <a:rPr lang="en-US" dirty="0" smtClean="0"/>
              <a:t>– </a:t>
            </a:r>
            <a:r>
              <a:rPr lang="ru-RU" dirty="0" smtClean="0"/>
              <a:t>количество символов в ней</a:t>
            </a:r>
          </a:p>
          <a:p>
            <a:r>
              <a:rPr lang="en-US" dirty="0" smtClean="0"/>
              <a:t>l – </a:t>
            </a:r>
            <a:r>
              <a:rPr lang="ru-RU" dirty="0" smtClean="0"/>
              <a:t>количество левых скобок в ней</a:t>
            </a:r>
          </a:p>
          <a:p>
            <a:r>
              <a:rPr lang="en-US" dirty="0"/>
              <a:t>r</a:t>
            </a:r>
            <a:r>
              <a:rPr lang="en-US" dirty="0" smtClean="0"/>
              <a:t> – </a:t>
            </a:r>
            <a:r>
              <a:rPr lang="ru-RU" dirty="0" smtClean="0"/>
              <a:t>количество правых скобок в ней</a:t>
            </a:r>
            <a:r>
              <a:rPr lang="en-US" dirty="0" smtClean="0"/>
              <a:t> 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Скобочные последовательности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57605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procedure </a:t>
            </a:r>
            <a:r>
              <a:rPr lang="en-US" dirty="0" smtClean="0"/>
              <a:t>Generate(s</a:t>
            </a:r>
            <a:r>
              <a:rPr lang="ru-RU" dirty="0" smtClean="0"/>
              <a:t> </a:t>
            </a:r>
            <a:r>
              <a:rPr lang="en-US" dirty="0" smtClean="0"/>
              <a:t>:</a:t>
            </a:r>
            <a:r>
              <a:rPr lang="ru-RU" dirty="0" smtClean="0"/>
              <a:t> </a:t>
            </a:r>
            <a:r>
              <a:rPr lang="en-US" dirty="0" smtClean="0"/>
              <a:t>string</a:t>
            </a:r>
            <a:r>
              <a:rPr lang="en-US" dirty="0"/>
              <a:t>; k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dirty="0" smtClean="0"/>
              <a:t>l,</a:t>
            </a:r>
            <a:r>
              <a:rPr lang="ru-RU" dirty="0" smtClean="0"/>
              <a:t> </a:t>
            </a:r>
            <a:r>
              <a:rPr lang="en-US" dirty="0" smtClean="0"/>
              <a:t>r</a:t>
            </a:r>
            <a:r>
              <a:rPr lang="ru-RU" dirty="0" smtClean="0"/>
              <a:t> </a:t>
            </a:r>
            <a:r>
              <a:rPr lang="en-US" dirty="0" smtClean="0"/>
              <a:t>:</a:t>
            </a:r>
            <a:r>
              <a:rPr lang="ru-RU" dirty="0" smtClean="0"/>
              <a:t> </a:t>
            </a:r>
            <a:r>
              <a:rPr lang="en-US" dirty="0" smtClean="0"/>
              <a:t>integer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k=2*n then print(s)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ru-RU" dirty="0" smtClean="0"/>
              <a:t>  </a:t>
            </a:r>
            <a:r>
              <a:rPr lang="en-US" dirty="0" smtClean="0"/>
              <a:t>else </a:t>
            </a: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ru-RU" dirty="0" smtClean="0"/>
              <a:t>  </a:t>
            </a:r>
            <a:r>
              <a:rPr lang="en-US" dirty="0" smtClean="0"/>
              <a:t>if </a:t>
            </a:r>
            <a:r>
              <a:rPr lang="en-US" dirty="0"/>
              <a:t>l &lt; n then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ru-RU" dirty="0" smtClean="0"/>
              <a:t>  </a:t>
            </a:r>
            <a:r>
              <a:rPr lang="en-US" dirty="0" smtClean="0"/>
              <a:t>Generate(s</a:t>
            </a:r>
            <a:r>
              <a:rPr lang="en-US" dirty="0"/>
              <a:t>+'(', k+1, l+1, r);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ru-RU" dirty="0" smtClean="0"/>
              <a:t>  </a:t>
            </a:r>
            <a:r>
              <a:rPr lang="en-US" dirty="0" smtClean="0"/>
              <a:t>if </a:t>
            </a:r>
            <a:r>
              <a:rPr lang="en-US" dirty="0"/>
              <a:t>r&lt;l then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ru-RU" dirty="0" smtClean="0"/>
              <a:t>  </a:t>
            </a:r>
            <a:r>
              <a:rPr lang="en-US" dirty="0" smtClean="0"/>
              <a:t>Generate(s</a:t>
            </a:r>
            <a:r>
              <a:rPr lang="en-US" dirty="0"/>
              <a:t>+')',k+1,l,r+1);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ru-RU" dirty="0" smtClean="0"/>
              <a:t>  </a:t>
            </a:r>
            <a:r>
              <a:rPr lang="en-US" dirty="0" smtClean="0"/>
              <a:t>end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Скобочные последовательности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748768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Объект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ru-RU" sz="2800" dirty="0" smtClean="0"/>
                  <a:t>Размещения с повторениями</a:t>
                </a:r>
                <a:r>
                  <a:rPr lang="en-US" sz="2800" dirty="0" smtClean="0"/>
                  <a:t>:</a:t>
                </a:r>
                <a:br>
                  <a:rPr lang="en-US" sz="2800" dirty="0" smtClean="0"/>
                </a:br>
                <a:r>
                  <a:rPr lang="en-US" sz="2800" dirty="0" smtClean="0"/>
                  <a:t>11   12   13   21   22   23   31   32   33</a:t>
                </a:r>
              </a:p>
              <a:p>
                <a:r>
                  <a:rPr lang="ru-RU" sz="2800" dirty="0" smtClean="0"/>
                  <a:t>Подмножества:</a:t>
                </a:r>
                <a:r>
                  <a:rPr lang="ru-RU" sz="2800" dirty="0"/>
                  <a:t/>
                </a:r>
                <a:br>
                  <a:rPr lang="ru-RU" sz="2800" dirty="0"/>
                </a:br>
                <a:r>
                  <a:rPr lang="en-US" sz="2800" dirty="0" smtClean="0"/>
                  <a:t>{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/>
                      </a:rPr>
                      <m:t>∅},</m:t>
                    </m:r>
                  </m:oMath>
                </a14:m>
                <a:r>
                  <a:rPr lang="en-US" sz="2800" i="1" dirty="0" smtClean="0"/>
                  <a:t>  </a:t>
                </a:r>
                <a:r>
                  <a:rPr lang="en-US" sz="2800" dirty="0" smtClean="0"/>
                  <a:t>{1}</a:t>
                </a:r>
                <a:r>
                  <a:rPr lang="en-US" sz="2800" i="1" dirty="0" smtClean="0"/>
                  <a:t>,  </a:t>
                </a:r>
                <a:r>
                  <a:rPr lang="en-US" sz="2800" dirty="0" smtClean="0"/>
                  <a:t>{2},  {3},  {12},  {13},  {23},  {123}</a:t>
                </a:r>
              </a:p>
              <a:p>
                <a:r>
                  <a:rPr lang="ru-RU" sz="2800" dirty="0" smtClean="0"/>
                  <a:t>Сочетания (</a:t>
                </a:r>
                <a:r>
                  <a:rPr lang="en-US" sz="2800" i="1" dirty="0" smtClean="0"/>
                  <a:t>k</a:t>
                </a:r>
                <a:r>
                  <a:rPr lang="en-US" sz="2800" dirty="0" smtClean="0"/>
                  <a:t>-</a:t>
                </a:r>
                <a:r>
                  <a:rPr lang="ru-RU" sz="2800" dirty="0" smtClean="0"/>
                  <a:t>элементные подмножества): </a:t>
                </a:r>
                <a:br>
                  <a:rPr lang="ru-RU" sz="2800" dirty="0" smtClean="0"/>
                </a:br>
                <a:r>
                  <a:rPr lang="en-US" sz="2800" dirty="0" smtClean="0"/>
                  <a:t>{12},  {23},  {13}</a:t>
                </a:r>
              </a:p>
              <a:p>
                <a:r>
                  <a:rPr lang="ru-RU" sz="2800" dirty="0" smtClean="0"/>
                  <a:t>Размещения (без повторений):</a:t>
                </a:r>
                <a:br>
                  <a:rPr lang="ru-RU" sz="2800" dirty="0" smtClean="0"/>
                </a:br>
                <a:r>
                  <a:rPr lang="ru-RU" sz="2800" dirty="0" smtClean="0"/>
                  <a:t>12 13 21 24 31 32</a:t>
                </a:r>
              </a:p>
              <a:p>
                <a:endParaRPr lang="ru-RU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endParaRPr lang="en-US" i="1" dirty="0">
                  <a:latin typeface="Cambria Math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2" name="Объект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17" t="-1730" b="-459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Комбинаторные объекты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2738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Перестановки:</a:t>
            </a:r>
            <a:br>
              <a:rPr lang="ru-RU" sz="3200" dirty="0" smtClean="0"/>
            </a:br>
            <a:r>
              <a:rPr lang="ru-RU" sz="3200" dirty="0" smtClean="0"/>
              <a:t>123   132   213   231   312   321</a:t>
            </a:r>
          </a:p>
          <a:p>
            <a:r>
              <a:rPr lang="ru-RU" sz="2800" dirty="0" smtClean="0"/>
              <a:t>Разбиение натурального числа </a:t>
            </a:r>
            <a:r>
              <a:rPr lang="ru-RU" sz="2800" dirty="0"/>
              <a:t>на </a:t>
            </a:r>
            <a:r>
              <a:rPr lang="ru-RU" sz="2800" dirty="0" smtClean="0"/>
              <a:t>слагаемые:</a:t>
            </a:r>
            <a:br>
              <a:rPr lang="ru-RU" sz="2800" dirty="0" smtClean="0"/>
            </a:br>
            <a:r>
              <a:rPr lang="ru-RU" sz="2800" dirty="0" smtClean="0"/>
              <a:t>4 = 1 + 1 + 1 + 1 = 2 + 1 + 1 = 2 + 2 = 3 + 1</a:t>
            </a:r>
          </a:p>
          <a:p>
            <a:r>
              <a:rPr lang="ru-RU" sz="2800" dirty="0" smtClean="0"/>
              <a:t>Правильные скобочные последовательности:</a:t>
            </a:r>
            <a:br>
              <a:rPr lang="ru-RU" sz="2800" dirty="0" smtClean="0"/>
            </a:br>
            <a:r>
              <a:rPr lang="ru-RU" sz="2600" dirty="0" smtClean="0"/>
              <a:t>( ( ( ) ) )    ( ( ) ( ) )    ( ) ( ( ) )    ( ( ) ) ( )    ( ) ( ) ( )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i="1" dirty="0">
              <a:latin typeface="Cambria Math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Комбинаторные объекты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3898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7161444"/>
              </p:ext>
            </p:extLst>
          </p:nvPr>
        </p:nvGraphicFramePr>
        <p:xfrm>
          <a:off x="698501" y="2487176"/>
          <a:ext cx="380149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070"/>
                <a:gridCol w="543070"/>
                <a:gridCol w="543070"/>
                <a:gridCol w="543070"/>
                <a:gridCol w="543070"/>
                <a:gridCol w="543070"/>
                <a:gridCol w="543070"/>
              </a:tblGrid>
              <a:tr h="34186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Общая схема перебора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4211960" y="2996952"/>
            <a:ext cx="0" cy="57606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627784" y="3573016"/>
            <a:ext cx="409233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procedure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Generate(n)</a:t>
            </a:r>
            <a:r>
              <a:rPr lang="en-US" dirty="0" smtClean="0"/>
              <a:t>:</a:t>
            </a:r>
            <a:endParaRPr lang="ru-RU" dirty="0" smtClean="0"/>
          </a:p>
          <a:p>
            <a:r>
              <a:rPr lang="ru-RU" dirty="0" smtClean="0"/>
              <a:t>Ставим на последнее место поочередно</a:t>
            </a:r>
            <a:br>
              <a:rPr lang="ru-RU" dirty="0" smtClean="0"/>
            </a:br>
            <a:r>
              <a:rPr lang="ru-RU" dirty="0" smtClean="0"/>
              <a:t>все допустимые элементы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ru-RU" dirty="0" smtClean="0"/>
              <a:t>Для каждого из них вызываем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Generate(n</a:t>
            </a:r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-1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ru-RU" b="1" dirty="0" smtClean="0">
              <a:latin typeface="Courier New" pitchFamily="49" charset="0"/>
              <a:cs typeface="Courier New" pitchFamily="49" charset="0"/>
            </a:endParaRPr>
          </a:p>
          <a:p>
            <a:endParaRPr lang="ru-RU" b="1" dirty="0">
              <a:latin typeface="Courier New" pitchFamily="49" charset="0"/>
              <a:cs typeface="Courier New" pitchFamily="49" charset="0"/>
            </a:endParaRPr>
          </a:p>
          <a:p>
            <a:r>
              <a:rPr lang="ru-RU" dirty="0" smtClean="0">
                <a:cs typeface="Courier New" pitchFamily="49" charset="0"/>
              </a:rPr>
              <a:t>Если </a:t>
            </a:r>
            <a:r>
              <a:rPr lang="en-US" b="1" dirty="0" smtClean="0">
                <a:cs typeface="Courier New" pitchFamily="49" charset="0"/>
              </a:rPr>
              <a:t>n=0</a:t>
            </a:r>
            <a:r>
              <a:rPr lang="en-US" dirty="0" smtClean="0">
                <a:cs typeface="Courier New" pitchFamily="49" charset="0"/>
              </a:rPr>
              <a:t>: </a:t>
            </a:r>
            <a:r>
              <a:rPr lang="ru-RU" dirty="0" smtClean="0">
                <a:cs typeface="Courier New" pitchFamily="49" charset="0"/>
              </a:rPr>
              <a:t>очередной объект готов – </a:t>
            </a:r>
            <a:br>
              <a:rPr lang="ru-RU" dirty="0" smtClean="0">
                <a:cs typeface="Courier New" pitchFamily="49" charset="0"/>
              </a:rPr>
            </a:br>
            <a:r>
              <a:rPr lang="ru-RU" dirty="0" smtClean="0">
                <a:cs typeface="Courier New" pitchFamily="49" charset="0"/>
              </a:rPr>
              <a:t>печатаем</a:t>
            </a:r>
            <a:r>
              <a:rPr lang="en-US" dirty="0" smtClean="0">
                <a:cs typeface="Courier New" pitchFamily="49" charset="0"/>
              </a:rPr>
              <a:t>/</a:t>
            </a:r>
            <a:r>
              <a:rPr lang="ru-RU" dirty="0" smtClean="0">
                <a:cs typeface="Courier New" pitchFamily="49" charset="0"/>
              </a:rPr>
              <a:t>обрабатываем его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83568" y="2051556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[</a:t>
            </a:r>
            <a:r>
              <a:rPr lang="ru-RU" dirty="0" smtClean="0"/>
              <a:t>1</a:t>
            </a:r>
            <a:r>
              <a:rPr lang="en-US" dirty="0" smtClean="0"/>
              <a:t>]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240908" y="2051556"/>
            <a:ext cx="569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a[2]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263156" y="2051556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a[n-1]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932577" y="2051556"/>
            <a:ext cx="58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a[n]</a:t>
            </a:r>
            <a:endParaRPr lang="ru-RU" dirty="0"/>
          </a:p>
        </p:txBody>
      </p:sp>
      <p:sp>
        <p:nvSpPr>
          <p:cNvPr id="16" name="Левая фигурная скобка 15"/>
          <p:cNvSpPr/>
          <p:nvPr/>
        </p:nvSpPr>
        <p:spPr>
          <a:xfrm rot="16200000">
            <a:off x="2163544" y="1516977"/>
            <a:ext cx="288032" cy="310396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2307560" y="5013176"/>
            <a:ext cx="32022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2307560" y="3573016"/>
            <a:ext cx="0" cy="144016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82813" y="249289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: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2051720" y="3153668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</a:t>
            </a:r>
            <a:r>
              <a:rPr lang="en-US" dirty="0" smtClean="0"/>
              <a:t>-1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854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Числа от 1 до </a:t>
            </a:r>
            <a:r>
              <a:rPr lang="en-US" dirty="0" smtClean="0"/>
              <a:t>k </a:t>
            </a:r>
            <a:r>
              <a:rPr lang="ru-RU" dirty="0" smtClean="0"/>
              <a:t>расставляются на </a:t>
            </a:r>
            <a:r>
              <a:rPr lang="en-US" dirty="0" smtClean="0"/>
              <a:t>n </a:t>
            </a:r>
            <a:r>
              <a:rPr lang="ru-RU" dirty="0" smtClean="0"/>
              <a:t>позиций: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en-US" b="1" dirty="0" smtClean="0"/>
              <a:t>procedure</a:t>
            </a:r>
            <a:r>
              <a:rPr lang="en-US" dirty="0" smtClean="0"/>
              <a:t> Generate(n : integer);</a:t>
            </a:r>
          </a:p>
          <a:p>
            <a:pPr marL="0" indent="0">
              <a:buNone/>
            </a:pPr>
            <a:r>
              <a:rPr lang="en-US" dirty="0" smtClean="0"/>
              <a:t>	if n = 0 then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smtClean="0"/>
              <a:t> print;</a:t>
            </a:r>
          </a:p>
          <a:p>
            <a:pPr marL="0" indent="0">
              <a:buNone/>
            </a:pPr>
            <a:r>
              <a:rPr lang="en-US" dirty="0" smtClean="0"/>
              <a:t>	else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for i:=1 to k do begin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a[n] := </a:t>
            </a:r>
            <a:r>
              <a:rPr lang="en-US" dirty="0"/>
              <a:t>i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Generate(n-1);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end;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/>
              <a:t>Размещения с повторениями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41328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771800" y="2204864"/>
            <a:ext cx="3728737" cy="387781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          n = 2; k = 3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231075"/>
              </p:ext>
            </p:extLst>
          </p:nvPr>
        </p:nvGraphicFramePr>
        <p:xfrm>
          <a:off x="3188169" y="2947923"/>
          <a:ext cx="7200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36004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039465"/>
              </p:ext>
            </p:extLst>
          </p:nvPr>
        </p:nvGraphicFramePr>
        <p:xfrm>
          <a:off x="3188169" y="3390771"/>
          <a:ext cx="7200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3600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789133"/>
              </p:ext>
            </p:extLst>
          </p:nvPr>
        </p:nvGraphicFramePr>
        <p:xfrm>
          <a:off x="3188169" y="4172059"/>
          <a:ext cx="7200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3600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188169" y="3750865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print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88169" y="4533661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print</a:t>
            </a:r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843385"/>
              </p:ext>
            </p:extLst>
          </p:nvPr>
        </p:nvGraphicFramePr>
        <p:xfrm>
          <a:off x="4196281" y="4975001"/>
          <a:ext cx="7200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3600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965108"/>
              </p:ext>
            </p:extLst>
          </p:nvPr>
        </p:nvGraphicFramePr>
        <p:xfrm>
          <a:off x="4196281" y="2958777"/>
          <a:ext cx="7200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36004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527151"/>
              </p:ext>
            </p:extLst>
          </p:nvPr>
        </p:nvGraphicFramePr>
        <p:xfrm>
          <a:off x="4196281" y="4182913"/>
          <a:ext cx="7200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3600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06493"/>
              </p:ext>
            </p:extLst>
          </p:nvPr>
        </p:nvGraphicFramePr>
        <p:xfrm>
          <a:off x="5276401" y="2958777"/>
          <a:ext cx="7200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36004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750530"/>
              </p:ext>
            </p:extLst>
          </p:nvPr>
        </p:nvGraphicFramePr>
        <p:xfrm>
          <a:off x="4196281" y="3390825"/>
          <a:ext cx="7200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3600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876930"/>
              </p:ext>
            </p:extLst>
          </p:nvPr>
        </p:nvGraphicFramePr>
        <p:xfrm>
          <a:off x="3178448" y="4975001"/>
          <a:ext cx="7200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3600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223543" y="3750865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print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196281" y="4542953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print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276401" y="3741573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print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141561" y="5397757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print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5276401" y="4533661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print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4196281" y="5407049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print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5276401" y="5397757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print</a:t>
            </a:r>
            <a:endParaRPr lang="ru-RU" dirty="0"/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478909"/>
              </p:ext>
            </p:extLst>
          </p:nvPr>
        </p:nvGraphicFramePr>
        <p:xfrm>
          <a:off x="5276401" y="3380025"/>
          <a:ext cx="7200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3600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234844"/>
              </p:ext>
            </p:extLst>
          </p:nvPr>
        </p:nvGraphicFramePr>
        <p:xfrm>
          <a:off x="5276401" y="4172113"/>
          <a:ext cx="7200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3600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073130"/>
              </p:ext>
            </p:extLst>
          </p:nvPr>
        </p:nvGraphicFramePr>
        <p:xfrm>
          <a:off x="5276401" y="4964201"/>
          <a:ext cx="7200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3600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0537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Объект 1"/>
              <p:cNvSpPr>
                <a:spLocks noGrp="1"/>
              </p:cNvSpPr>
              <p:nvPr>
                <p:ph idx="1"/>
              </p:nvPr>
            </p:nvSpPr>
            <p:spPr>
              <a:xfrm>
                <a:off x="683568" y="2248347"/>
                <a:ext cx="7745505" cy="3877815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ru-RU" dirty="0" smtClean="0"/>
                  <a:t>Упорядоченые по возрастанию наборы из </a:t>
                </a:r>
                <a:r>
                  <a:rPr lang="en-US" i="1" dirty="0" smtClean="0"/>
                  <a:t>n</a:t>
                </a:r>
                <a:r>
                  <a:rPr lang="en-US" dirty="0" smtClean="0"/>
                  <a:t> </a:t>
                </a:r>
                <a:r>
                  <a:rPr lang="ru-RU" dirty="0" smtClean="0"/>
                  <a:t>чисел от 1 до </a:t>
                </a:r>
                <a:r>
                  <a:rPr lang="en-US" i="1" dirty="0" smtClean="0"/>
                  <a:t>k</a:t>
                </a:r>
                <a:r>
                  <a:rPr lang="en-US" dirty="0" smtClean="0"/>
                  <a:t> (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k</m:t>
                    </m:r>
                    <m:r>
                      <a:rPr lang="en-US" i="1" dirty="0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i="1" dirty="0" smtClean="0">
                        <a:latin typeface="Cambria Math"/>
                        <a:ea typeface="Cambria Math"/>
                      </a:rPr>
                      <m:t>n</m:t>
                    </m:r>
                    <m:r>
                      <a:rPr lang="en-US" i="1" dirty="0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dirty="0" smtClean="0">
                    <a:latin typeface="Cambria Math"/>
                    <a:ea typeface="Cambria Math"/>
                  </a:rPr>
                  <a:t>: </a:t>
                </a:r>
              </a:p>
              <a:p>
                <a:pPr marL="0" indent="0">
                  <a:buNone/>
                </a:pPr>
                <a:r>
                  <a:rPr lang="en-US" dirty="0" smtClean="0">
                    <a:latin typeface="Cambria Math"/>
                    <a:ea typeface="Cambria Math"/>
                  </a:rPr>
                  <a:t>	</a:t>
                </a:r>
                <a:r>
                  <a:rPr lang="ru-RU" dirty="0" smtClean="0">
                    <a:latin typeface="Cambria Math"/>
                    <a:ea typeface="Cambria Math"/>
                  </a:rPr>
                  <a:t>на последнем </a:t>
                </a:r>
                <a:r>
                  <a:rPr lang="en-US" dirty="0" smtClean="0">
                    <a:latin typeface="Cambria Math"/>
                    <a:ea typeface="Cambria Math"/>
                  </a:rPr>
                  <a:t>(</a:t>
                </a:r>
                <a:r>
                  <a:rPr lang="en-US" i="1" dirty="0" smtClean="0">
                    <a:latin typeface="Cambria Math"/>
                    <a:ea typeface="Cambria Math"/>
                  </a:rPr>
                  <a:t>n-</a:t>
                </a:r>
                <a:r>
                  <a:rPr lang="ru-RU" dirty="0" smtClean="0">
                    <a:latin typeface="Cambria Math"/>
                    <a:ea typeface="Cambria Math"/>
                  </a:rPr>
                  <a:t>м</a:t>
                </a:r>
                <a:r>
                  <a:rPr lang="en-US" dirty="0" smtClean="0">
                    <a:latin typeface="Cambria Math"/>
                    <a:ea typeface="Cambria Math"/>
                  </a:rPr>
                  <a:t>)</a:t>
                </a:r>
                <a:r>
                  <a:rPr lang="en-US" i="1" dirty="0" smtClean="0">
                    <a:latin typeface="Cambria Math"/>
                    <a:ea typeface="Cambria Math"/>
                  </a:rPr>
                  <a:t> </a:t>
                </a:r>
                <a:r>
                  <a:rPr lang="ru-RU" dirty="0" smtClean="0">
                    <a:latin typeface="Cambria Math"/>
                    <a:ea typeface="Cambria Math"/>
                  </a:rPr>
                  <a:t>месте стоит число не меньше </a:t>
                </a:r>
                <a:r>
                  <a:rPr lang="en-US" i="1" dirty="0" smtClean="0">
                    <a:latin typeface="Cambria Math"/>
                    <a:ea typeface="Cambria Math"/>
                  </a:rPr>
                  <a:t>n</a:t>
                </a:r>
                <a:endParaRPr lang="ru-RU" i="1" dirty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b="1" dirty="0" smtClean="0"/>
                  <a:t>	</a:t>
                </a:r>
              </a:p>
              <a:p>
                <a:pPr marL="0" indent="0">
                  <a:buNone/>
                </a:pPr>
                <a:r>
                  <a:rPr lang="en-US" b="1" dirty="0"/>
                  <a:t>	</a:t>
                </a:r>
                <a:r>
                  <a:rPr lang="en-US" b="1" dirty="0" smtClean="0"/>
                  <a:t>procedure</a:t>
                </a:r>
                <a:r>
                  <a:rPr lang="en-US" dirty="0" smtClean="0"/>
                  <a:t> Generate(n, k </a:t>
                </a:r>
                <a:r>
                  <a:rPr lang="en-US" dirty="0"/>
                  <a:t>: integer);</a:t>
                </a:r>
              </a:p>
              <a:p>
                <a:pPr marL="0" indent="0">
                  <a:buNone/>
                </a:pPr>
                <a:r>
                  <a:rPr lang="en-US" dirty="0"/>
                  <a:t>	if n = 0 then</a:t>
                </a:r>
              </a:p>
              <a:p>
                <a:pPr marL="0" indent="0">
                  <a:buNone/>
                </a:pPr>
                <a:r>
                  <a:rPr lang="en-US" dirty="0"/>
                  <a:t>	  print;</a:t>
                </a:r>
              </a:p>
              <a:p>
                <a:pPr marL="0" indent="0">
                  <a:buNone/>
                </a:pPr>
                <a:r>
                  <a:rPr lang="en-US" dirty="0"/>
                  <a:t>	else</a:t>
                </a:r>
              </a:p>
              <a:p>
                <a:pPr marL="0" indent="0">
                  <a:buNone/>
                </a:pPr>
                <a:r>
                  <a:rPr lang="en-US" dirty="0"/>
                  <a:t>	  for </a:t>
                </a:r>
                <a:r>
                  <a:rPr lang="en-US" dirty="0" smtClean="0"/>
                  <a:t>i := n </a:t>
                </a:r>
                <a:r>
                  <a:rPr lang="en-US" dirty="0"/>
                  <a:t>to k do begin</a:t>
                </a:r>
              </a:p>
              <a:p>
                <a:pPr marL="0" indent="0">
                  <a:buNone/>
                </a:pPr>
                <a:r>
                  <a:rPr lang="en-US" dirty="0"/>
                  <a:t>	    a[n] := i;</a:t>
                </a:r>
              </a:p>
              <a:p>
                <a:pPr marL="0" indent="0">
                  <a:buNone/>
                </a:pPr>
                <a:r>
                  <a:rPr lang="en-US" dirty="0"/>
                  <a:t>	    </a:t>
                </a:r>
                <a:r>
                  <a:rPr lang="en-US" dirty="0" smtClean="0"/>
                  <a:t>Generate(</a:t>
                </a:r>
                <a:r>
                  <a:rPr lang="en-US" u="sng" dirty="0" smtClean="0"/>
                  <a:t>n</a:t>
                </a:r>
                <a:r>
                  <a:rPr lang="en-US" u="sng" dirty="0"/>
                  <a:t> – </a:t>
                </a:r>
                <a:r>
                  <a:rPr lang="en-US" u="sng" dirty="0" smtClean="0"/>
                  <a:t>1, i  – 1</a:t>
                </a:r>
                <a:r>
                  <a:rPr lang="en-US" dirty="0" smtClean="0"/>
                  <a:t>);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  end;</a:t>
                </a:r>
              </a:p>
              <a:p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endParaRPr lang="ru-RU" dirty="0"/>
              </a:p>
            </p:txBody>
          </p:sp>
        </mc:Choice>
        <mc:Fallback xmlns="">
          <p:sp>
            <p:nvSpPr>
              <p:cNvPr id="2" name="Объект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3568" y="2248347"/>
                <a:ext cx="7745505" cy="3877815"/>
              </a:xfrm>
              <a:blipFill rotWithShape="1">
                <a:blip r:embed="rId2"/>
                <a:stretch>
                  <a:fillRect l="-708" t="-2358" b="-9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Сочетания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2052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k</a:t>
            </a:r>
            <a:r>
              <a:rPr lang="en-US" dirty="0" smtClean="0"/>
              <a:t> – </a:t>
            </a:r>
            <a:r>
              <a:rPr lang="ru-RU" dirty="0" smtClean="0"/>
              <a:t>общее количество чисел, </a:t>
            </a:r>
            <a:r>
              <a:rPr lang="en-US" dirty="0" smtClean="0"/>
              <a:t>n – </a:t>
            </a:r>
            <a:r>
              <a:rPr lang="ru-RU" dirty="0" smtClean="0"/>
              <a:t>текущая позиция</a:t>
            </a:r>
          </a:p>
          <a:p>
            <a:r>
              <a:rPr lang="ru-RU" dirty="0" smtClean="0"/>
              <a:t>Изначально </a:t>
            </a:r>
            <a:r>
              <a:rPr lang="en-US" dirty="0" smtClean="0"/>
              <a:t>n = k 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b="1" dirty="0" smtClean="0"/>
              <a:t>procedure</a:t>
            </a:r>
            <a:r>
              <a:rPr lang="en-US" dirty="0" smtClean="0"/>
              <a:t> Generate(n : integer);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/>
              <a:t>	 </a:t>
            </a:r>
            <a:r>
              <a:rPr lang="en-US" u="sng" dirty="0" err="1"/>
              <a:t>var</a:t>
            </a:r>
            <a:r>
              <a:rPr lang="en-US" u="sng" dirty="0"/>
              <a:t> i:integer;</a:t>
            </a:r>
            <a:endParaRPr lang="en-US" u="sng" dirty="0" smtClean="0"/>
          </a:p>
          <a:p>
            <a:pPr marL="0" indent="0">
              <a:buNone/>
            </a:pPr>
            <a:r>
              <a:rPr lang="en-US" dirty="0" smtClean="0"/>
              <a:t>			for i :=1 to </a:t>
            </a:r>
            <a:r>
              <a:rPr lang="en-US" u="sng" dirty="0" smtClean="0"/>
              <a:t>k</a:t>
            </a:r>
            <a:r>
              <a:rPr lang="en-US" dirty="0" smtClean="0"/>
              <a:t> do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if not used[i] then begin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en-US" dirty="0"/>
              <a:t>a[n] := i;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 </a:t>
            </a:r>
            <a:r>
              <a:rPr lang="ru-RU" dirty="0" smtClean="0"/>
              <a:t> </a:t>
            </a:r>
            <a:r>
              <a:rPr lang="en-US" dirty="0" smtClean="0"/>
              <a:t>used[i] := True;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 </a:t>
            </a:r>
            <a:r>
              <a:rPr lang="ru-RU" dirty="0"/>
              <a:t> </a:t>
            </a:r>
            <a:r>
              <a:rPr lang="en-US" dirty="0" smtClean="0"/>
              <a:t>Generate(n-1);</a:t>
            </a:r>
          </a:p>
          <a:p>
            <a:pPr marL="0" indent="0">
              <a:buNone/>
            </a:pPr>
            <a:r>
              <a:rPr lang="en-US" dirty="0" smtClean="0"/>
              <a:t>			  used[i] := False;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</a:t>
            </a:r>
            <a:r>
              <a:rPr lang="en-US" dirty="0" smtClean="0"/>
              <a:t>    end;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Перестановки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1832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smtClean="0"/>
              <a:t>Не забыть:</a:t>
            </a:r>
          </a:p>
          <a:p>
            <a:r>
              <a:rPr lang="ru-RU" dirty="0" smtClean="0"/>
              <a:t>Терминальное условие (</a:t>
            </a:r>
            <a:r>
              <a:rPr lang="en-US" dirty="0" smtClean="0"/>
              <a:t>n=0)</a:t>
            </a:r>
          </a:p>
          <a:p>
            <a:r>
              <a:rPr lang="en-US" dirty="0" smtClean="0"/>
              <a:t>k := n</a:t>
            </a:r>
          </a:p>
          <a:p>
            <a:r>
              <a:rPr lang="en-US" dirty="0"/>
              <a:t> </a:t>
            </a:r>
            <a:r>
              <a:rPr lang="en-US" dirty="0" err="1"/>
              <a:t>fillchar</a:t>
            </a:r>
            <a:r>
              <a:rPr lang="en-US" dirty="0"/>
              <a:t>(used</a:t>
            </a:r>
            <a:r>
              <a:rPr lang="en-US" dirty="0" smtClean="0"/>
              <a:t>, </a:t>
            </a:r>
            <a:r>
              <a:rPr lang="en-US" dirty="0" err="1" smtClean="0"/>
              <a:t>sizeof</a:t>
            </a:r>
            <a:r>
              <a:rPr lang="en-US" dirty="0" smtClean="0"/>
              <a:t>(used), False);</a:t>
            </a:r>
          </a:p>
          <a:p>
            <a:r>
              <a:rPr lang="en-US" dirty="0" smtClean="0"/>
              <a:t>i – </a:t>
            </a:r>
            <a:r>
              <a:rPr lang="ru-RU" dirty="0" smtClean="0"/>
              <a:t>локальная переменная!</a:t>
            </a:r>
            <a:endParaRPr lang="en-US" dirty="0" smtClean="0"/>
          </a:p>
          <a:p>
            <a:pPr marL="0" indent="0">
              <a:buNone/>
            </a:pPr>
            <a:r>
              <a:rPr lang="ru-RU" b="1" dirty="0" smtClean="0"/>
              <a:t>Порядок: </a:t>
            </a:r>
            <a:r>
              <a:rPr lang="ru-RU" dirty="0" smtClean="0"/>
              <a:t>лексикографический, если читать справа налево</a:t>
            </a:r>
            <a:endParaRPr lang="en-US" dirty="0"/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Количество </a:t>
            </a:r>
            <a:r>
              <a:rPr lang="ru-RU" dirty="0" smtClean="0"/>
              <a:t>перестановок: </a:t>
            </a:r>
            <a:r>
              <a:rPr lang="en-US" dirty="0" smtClean="0"/>
              <a:t>n! (</a:t>
            </a:r>
            <a:r>
              <a:rPr lang="ru-RU" dirty="0" smtClean="0"/>
              <a:t>при </a:t>
            </a:r>
            <a:r>
              <a:rPr lang="en-US" dirty="0" smtClean="0"/>
              <a:t>n=10 – </a:t>
            </a:r>
            <a:r>
              <a:rPr lang="ru-RU" dirty="0" smtClean="0"/>
              <a:t>меньше 4 млн)</a:t>
            </a:r>
          </a:p>
          <a:p>
            <a:pPr marL="0" indent="0">
              <a:buNone/>
            </a:pPr>
            <a:r>
              <a:rPr lang="ru-RU" dirty="0" smtClean="0"/>
              <a:t>Количество операций: </a:t>
            </a:r>
            <a:r>
              <a:rPr lang="en-US" dirty="0" err="1" smtClean="0"/>
              <a:t>n</a:t>
            </a:r>
            <a:r>
              <a:rPr lang="en-US" baseline="30000" dirty="0" err="1" smtClean="0"/>
              <a:t>n</a:t>
            </a:r>
            <a:r>
              <a:rPr lang="en-US" dirty="0" smtClean="0"/>
              <a:t> (</a:t>
            </a:r>
            <a:r>
              <a:rPr lang="ru-RU" dirty="0" smtClean="0"/>
              <a:t>при </a:t>
            </a:r>
            <a:r>
              <a:rPr lang="en-US" dirty="0" smtClean="0"/>
              <a:t>n=10 – 10 </a:t>
            </a:r>
            <a:r>
              <a:rPr lang="ru-RU" dirty="0" smtClean="0"/>
              <a:t>млрд)</a:t>
            </a:r>
            <a:endParaRPr lang="en-US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Перестановки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5546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895D1D" mc:Ignorable=""/>
      </a:dk2>
      <a:lt2>
        <a:srgbClr xmlns:mc="http://schemas.openxmlformats.org/markup-compatibility/2006" xmlns:a14="http://schemas.microsoft.com/office/drawing/2010/main" val="ECE9C6" mc:Ignorable=""/>
      </a:lt2>
      <a:accent1>
        <a:srgbClr xmlns:mc="http://schemas.openxmlformats.org/markup-compatibility/2006" xmlns:a14="http://schemas.microsoft.com/office/drawing/2010/main" val="873624" mc:Ignorable=""/>
      </a:accent1>
      <a:accent2>
        <a:srgbClr xmlns:mc="http://schemas.openxmlformats.org/markup-compatibility/2006" xmlns:a14="http://schemas.microsoft.com/office/drawing/2010/main" val="D6862D" mc:Ignorable=""/>
      </a:accent2>
      <a:accent3>
        <a:srgbClr xmlns:mc="http://schemas.openxmlformats.org/markup-compatibility/2006" xmlns:a14="http://schemas.microsoft.com/office/drawing/2010/main" val="D0BE40" mc:Ignorable=""/>
      </a:accent3>
      <a:accent4>
        <a:srgbClr xmlns:mc="http://schemas.openxmlformats.org/markup-compatibility/2006" xmlns:a14="http://schemas.microsoft.com/office/drawing/2010/main" val="877F6C" mc:Ignorable=""/>
      </a:accent4>
      <a:accent5>
        <a:srgbClr xmlns:mc="http://schemas.openxmlformats.org/markup-compatibility/2006" xmlns:a14="http://schemas.microsoft.com/office/drawing/2010/main" val="972109" mc:Ignorable=""/>
      </a:accent5>
      <a:accent6>
        <a:srgbClr xmlns:mc="http://schemas.openxmlformats.org/markup-compatibility/2006" xmlns:a14="http://schemas.microsoft.com/office/drawing/2010/main" val="AEB795" mc:Ignorable=""/>
      </a:accent6>
      <a:hlink>
        <a:srgbClr xmlns:mc="http://schemas.openxmlformats.org/markup-compatibility/2006" xmlns:a14="http://schemas.microsoft.com/office/drawing/2010/main" val="CC9900" mc:Ignorable=""/>
      </a:hlink>
      <a:folHlink>
        <a:srgbClr xmlns:mc="http://schemas.openxmlformats.org/markup-compatibility/2006" xmlns:a14="http://schemas.microsoft.com/office/drawing/2010/main" val="B2B2B2" mc:Ignorable="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лавный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xmlns:mc="http://schemas.openxmlformats.org/markup-compatibility/2006" xmlns:a14="http://schemas.microsoft.com/office/drawing/2010/main" val="000000" mc:Ignorable="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xmlns:mc="http://schemas.openxmlformats.org/markup-compatibility/2006" xmlns:a14="http://schemas.microsoft.com/office/drawing/2010/main" val="000000" mc:Ignorable="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1015</TotalTime>
  <Words>401</Words>
  <Application>Microsoft Office PowerPoint</Application>
  <PresentationFormat>Экран (4:3)</PresentationFormat>
  <Paragraphs>153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Твердый переплет</vt:lpstr>
      <vt:lpstr>Комбинаторика: рекурсивные алгоритмы</vt:lpstr>
      <vt:lpstr>Комбинаторные объекты</vt:lpstr>
      <vt:lpstr>Комбинаторные объекты</vt:lpstr>
      <vt:lpstr>Общая схема перебора</vt:lpstr>
      <vt:lpstr>Размещения с повторениями</vt:lpstr>
      <vt:lpstr>Пример</vt:lpstr>
      <vt:lpstr>Сочетания</vt:lpstr>
      <vt:lpstr>Перестановки</vt:lpstr>
      <vt:lpstr>Перестановки</vt:lpstr>
      <vt:lpstr>Размещения без повторений</vt:lpstr>
      <vt:lpstr>Разбиения на слагаемые</vt:lpstr>
      <vt:lpstr>Разбиение на слагаемые</vt:lpstr>
      <vt:lpstr>Скобочные последовательности</vt:lpstr>
      <vt:lpstr>Скобочные последовательности</vt:lpstr>
      <vt:lpstr>Скобочные последовательности</vt:lpstr>
      <vt:lpstr>Скобочные последовательности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Гуровиц</dc:creator>
  <cp:lastModifiedBy>Гуровиц</cp:lastModifiedBy>
  <cp:revision>53</cp:revision>
  <dcterms:created xsi:type="dcterms:W3CDTF">2009-12-04T10:02:30Z</dcterms:created>
  <dcterms:modified xsi:type="dcterms:W3CDTF">2010-01-01T12:47:57Z</dcterms:modified>
</cp:coreProperties>
</file>