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6" r:id="rId14"/>
    <p:sldId id="267" r:id="rId15"/>
    <p:sldId id="289" r:id="rId16"/>
    <p:sldId id="278" r:id="rId17"/>
    <p:sldId id="290" r:id="rId18"/>
    <p:sldId id="288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C7C6D4"/>
    <a:srgbClr val="003300"/>
    <a:srgbClr val="9D1E20"/>
    <a:srgbClr val="C60C30"/>
    <a:srgbClr val="CC0000"/>
    <a:srgbClr val="B2B1B9"/>
    <a:srgbClr val="B6AFC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40" autoAdjust="0"/>
    <p:restoredTop sz="94678" autoAdjust="0"/>
  </p:normalViewPr>
  <p:slideViewPr>
    <p:cSldViewPr>
      <p:cViewPr>
        <p:scale>
          <a:sx n="81" d="100"/>
          <a:sy n="81" d="100"/>
        </p:scale>
        <p:origin x="-660" y="-42"/>
      </p:cViewPr>
      <p:guideLst>
        <p:guide orient="horz" pos="2160"/>
        <p:guide orient="horz" pos="4258"/>
        <p:guide pos="2880"/>
        <p:guide pos="385"/>
        <p:guide pos="5488"/>
        <p:guide pos="1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02" y="-10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472F6-6ABB-43CE-B4B4-E52626C687D4}" type="datetimeFigureOut">
              <a:rPr lang="ru-RU" smtClean="0"/>
              <a:pPr/>
              <a:t>09.07.2012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D2D79-9D9F-4A95-9DB2-45D4891180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16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двумя скругленными соседними углами 7"/>
          <p:cNvSpPr/>
          <p:nvPr userDrawn="1"/>
        </p:nvSpPr>
        <p:spPr>
          <a:xfrm rot="-5400000">
            <a:off x="3902075" y="-1235075"/>
            <a:ext cx="2044700" cy="8439150"/>
          </a:xfrm>
          <a:prstGeom prst="round2SameRect">
            <a:avLst>
              <a:gd name="adj1" fmla="val 11467"/>
              <a:gd name="adj2" fmla="val 0"/>
            </a:avLst>
          </a:prstGeom>
          <a:gradFill>
            <a:gsLst>
              <a:gs pos="0">
                <a:srgbClr val="9D1E20"/>
              </a:gs>
              <a:gs pos="50000">
                <a:srgbClr val="C60C30"/>
              </a:gs>
            </a:gsLst>
            <a:lin ang="162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60450" y="2317750"/>
            <a:ext cx="4845050" cy="1289050"/>
          </a:xfrm>
        </p:spPr>
        <p:txBody>
          <a:bodyPr/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Обнаружение и исправление ошибок в словах</a:t>
            </a:r>
            <a:endParaRPr lang="de-DE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060450" y="4229100"/>
            <a:ext cx="4889500" cy="1155700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85000"/>
              <a:buFont typeface="Wingdings" pitchFamily="2" charset="2"/>
              <a:buNone/>
              <a:tabLst/>
              <a:defRPr b="0" baseline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ru-RU" dirty="0" smtClean="0"/>
              <a:t>Докладчик:</a:t>
            </a:r>
          </a:p>
          <a:p>
            <a:r>
              <a:rPr lang="ru-RU" dirty="0" smtClean="0"/>
              <a:t>Анна Вероника Дорогуш, разработчик группы Морфологии</a:t>
            </a:r>
            <a:endParaRPr lang="de-DE" dirty="0" smtClean="0"/>
          </a:p>
        </p:txBody>
      </p:sp>
      <p:pic>
        <p:nvPicPr>
          <p:cNvPr id="7" name="Рисунок 10" descr="New logo ABBYY_RGB_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7727950" y="273400"/>
            <a:ext cx="1246188" cy="35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 userDrawn="1"/>
        </p:nvSpPr>
        <p:spPr>
          <a:xfrm>
            <a:off x="6038850" y="1651000"/>
            <a:ext cx="1260000" cy="900000"/>
          </a:xfrm>
          <a:prstGeom prst="round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 userDrawn="1"/>
        </p:nvSpPr>
        <p:spPr>
          <a:xfrm>
            <a:off x="6438900" y="3496764"/>
            <a:ext cx="1422400" cy="1084235"/>
          </a:xfrm>
          <a:prstGeom prst="round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>
            <a:spLocks/>
          </p:cNvSpPr>
          <p:nvPr userDrawn="1"/>
        </p:nvSpPr>
        <p:spPr>
          <a:xfrm>
            <a:off x="7061200" y="2406650"/>
            <a:ext cx="1564640" cy="1203569"/>
          </a:xfrm>
          <a:prstGeom prst="round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с двумя скругленными соседними углами 11"/>
          <p:cNvSpPr/>
          <p:nvPr userDrawn="1"/>
        </p:nvSpPr>
        <p:spPr>
          <a:xfrm rot="5400000">
            <a:off x="-847725" y="2809875"/>
            <a:ext cx="2044700" cy="3492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9C9C9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Типы исправляемых ошибок в словах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None/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Простейший случай: </a:t>
            </a:r>
          </a:p>
          <a:p>
            <a:pPr lvl="0"/>
            <a:r>
              <a:rPr lang="ru-RU" dirty="0" smtClean="0"/>
              <a:t>замена символа,</a:t>
            </a:r>
          </a:p>
          <a:p>
            <a:pPr lvl="0"/>
            <a:r>
              <a:rPr lang="ru-RU" smtClean="0"/>
              <a:t>вставка </a:t>
            </a:r>
            <a:r>
              <a:rPr lang="ru-RU" dirty="0" smtClean="0"/>
              <a:t>символа</a:t>
            </a:r>
            <a:r>
              <a:rPr lang="ru-RU" smtClean="0"/>
              <a:t>, </a:t>
            </a:r>
          </a:p>
          <a:p>
            <a:pPr lvl="0"/>
            <a:r>
              <a:rPr lang="ru-RU" smtClean="0"/>
              <a:t>пропуск </a:t>
            </a:r>
            <a:r>
              <a:rPr lang="ru-RU" dirty="0" smtClean="0"/>
              <a:t>символа.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2: Исправление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Дано слово</a:t>
            </a:r>
          </a:p>
          <a:p>
            <a:pPr lvl="0"/>
            <a:r>
              <a:rPr lang="ru-RU" dirty="0" smtClean="0"/>
              <a:t>Рассматриваем все строки, которые можно получить из данного слова.</a:t>
            </a:r>
          </a:p>
          <a:p>
            <a:pPr lvl="0"/>
            <a:r>
              <a:rPr lang="ru-RU" dirty="0" smtClean="0"/>
              <a:t>Смотрим, какие из этих строк присутствуют в словаре</a:t>
            </a:r>
          </a:p>
          <a:p>
            <a:pPr lvl="0"/>
            <a:r>
              <a:rPr lang="ru-RU" dirty="0" smtClean="0"/>
              <a:t>Для этого необходимо уметь сравнивать строки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Наиболее популярные метрики</a:t>
            </a:r>
          </a:p>
          <a:p>
            <a:pPr lvl="0"/>
            <a:r>
              <a:rPr lang="en-US" dirty="0" smtClean="0"/>
              <a:t>Minimum edit distance</a:t>
            </a:r>
          </a:p>
          <a:p>
            <a:pPr lvl="1"/>
            <a:r>
              <a:rPr lang="ru-RU" dirty="0" smtClean="0"/>
              <a:t>Алгоритм Левенштейна</a:t>
            </a:r>
          </a:p>
          <a:p>
            <a:pPr lvl="0"/>
            <a:r>
              <a:rPr lang="en-US" dirty="0" smtClean="0"/>
              <a:t>Minimum weighted edit distance</a:t>
            </a:r>
          </a:p>
          <a:p>
            <a:pPr lvl="1"/>
            <a:r>
              <a:rPr lang="ru-RU" dirty="0" smtClean="0"/>
              <a:t>Алгоритм </a:t>
            </a:r>
            <a:r>
              <a:rPr lang="ru-RU" dirty="0" err="1" smtClean="0"/>
              <a:t>Витерби</a:t>
            </a:r>
            <a:endParaRPr lang="ru-RU" dirty="0" smtClean="0"/>
          </a:p>
          <a:p>
            <a:pPr lvl="0"/>
            <a:r>
              <a:rPr lang="en-US" dirty="0" smtClean="0"/>
              <a:t>MED with transpositions</a:t>
            </a:r>
            <a:endParaRPr lang="ru-RU" dirty="0" smtClean="0"/>
          </a:p>
          <a:p>
            <a:pPr lvl="0"/>
            <a:r>
              <a:rPr lang="ru-RU" dirty="0" smtClean="0"/>
              <a:t>Расстояние – число одинаковых триграмм </a:t>
            </a:r>
          </a:p>
          <a:p>
            <a:pPr lvl="0"/>
            <a:r>
              <a:rPr lang="ru-RU" dirty="0" smtClean="0"/>
              <a:t>Число одинаковых триграмм с весами: позиция в слове, что за буквы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2: нахождение похожих вариантов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Дано слово</a:t>
            </a:r>
          </a:p>
          <a:p>
            <a:pPr lvl="0"/>
            <a:r>
              <a:rPr lang="ru-RU" dirty="0" smtClean="0"/>
              <a:t>Рассматриваем все строки, которые можно получить из данного слова.</a:t>
            </a:r>
          </a:p>
          <a:p>
            <a:pPr lvl="0"/>
            <a:r>
              <a:rPr lang="ru-RU" dirty="0" smtClean="0"/>
              <a:t>Смотрим, какие из этих строк присутствуют в словаре</a:t>
            </a:r>
          </a:p>
          <a:p>
            <a:pPr lvl="0"/>
            <a:r>
              <a:rPr lang="ru-RU" dirty="0" smtClean="0"/>
              <a:t>Для этого необходимо уметь сравнивать строки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Наиболее популярные метрики</a:t>
            </a:r>
          </a:p>
          <a:p>
            <a:pPr lvl="1"/>
            <a:r>
              <a:rPr lang="ru-RU" dirty="0" smtClean="0"/>
              <a:t>Вектор признаков. Число различий в битовом векторе.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Дополнение слов и фраз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Выбор из заданного набора ближайшей по метрике и частотности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2: нахождение похожих вариантов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Вычисление функции похожести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Таблица вероятностей ошибок</a:t>
            </a:r>
          </a:p>
          <a:p>
            <a:pPr lvl="0"/>
            <a:r>
              <a:rPr lang="ru-RU" dirty="0" smtClean="0"/>
              <a:t>Таблица частотностей слов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2: нахождение похожих вариантов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Дано слово</a:t>
            </a:r>
          </a:p>
          <a:p>
            <a:pPr lvl="0"/>
            <a:r>
              <a:rPr lang="ru-RU" dirty="0" smtClean="0"/>
              <a:t>Словарь устроен в виде бора</a:t>
            </a:r>
          </a:p>
          <a:p>
            <a:pPr lvl="0"/>
            <a:r>
              <a:rPr lang="ru-RU" dirty="0" smtClean="0"/>
              <a:t>Ходим по словарю, допуская все ошибки</a:t>
            </a:r>
          </a:p>
          <a:p>
            <a:pPr lvl="0"/>
            <a:r>
              <a:rPr lang="ru-RU" dirty="0" smtClean="0"/>
              <a:t>Используем очередь с приоритетами для выбора набора наилучших вариантов</a:t>
            </a:r>
          </a:p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Распознавание речи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SOUNDEX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Нахождение вариантов исправления для составных слов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Немецкий язык</a:t>
            </a:r>
          </a:p>
          <a:p>
            <a:pPr lvl="0"/>
            <a:r>
              <a:rPr lang="ru-RU" dirty="0" smtClean="0"/>
              <a:t>Русский язык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Частотные опечатки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Составление словарей с частотными опечатками</a:t>
            </a:r>
          </a:p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Типы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Вставка символа</a:t>
            </a:r>
          </a:p>
          <a:p>
            <a:pPr lvl="0"/>
            <a:r>
              <a:rPr lang="ru-RU" dirty="0" smtClean="0"/>
              <a:t>Пропуск символа</a:t>
            </a:r>
          </a:p>
          <a:p>
            <a:pPr lvl="0"/>
            <a:r>
              <a:rPr lang="ru-RU" dirty="0" smtClean="0"/>
              <a:t>Замена символа</a:t>
            </a:r>
          </a:p>
          <a:p>
            <a:pPr lvl="0"/>
            <a:r>
              <a:rPr lang="ru-RU" dirty="0" smtClean="0"/>
              <a:t>Транспозиция соседних символов</a:t>
            </a:r>
          </a:p>
          <a:p>
            <a:pPr lvl="0"/>
            <a:r>
              <a:rPr lang="ru-RU" dirty="0" smtClean="0"/>
              <a:t>Транспозиции не идущих подряд символов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Слайд с иллюстрацией к задаче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Типичные проблемы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Ложные тревоги</a:t>
            </a:r>
          </a:p>
          <a:p>
            <a:pPr lvl="1"/>
            <a:r>
              <a:rPr lang="ru-RU" dirty="0" smtClean="0"/>
              <a:t>Неполнота покрытия лексикона словарем</a:t>
            </a:r>
          </a:p>
          <a:p>
            <a:pPr lvl="1"/>
            <a:r>
              <a:rPr lang="ru-RU" dirty="0" smtClean="0"/>
              <a:t>Термины, имена собственные</a:t>
            </a:r>
          </a:p>
          <a:p>
            <a:pPr lvl="0"/>
            <a:r>
              <a:rPr lang="ru-RU" dirty="0" smtClean="0"/>
              <a:t>Возможные решения</a:t>
            </a:r>
          </a:p>
          <a:p>
            <a:pPr lvl="1"/>
            <a:r>
              <a:rPr lang="ru-RU" dirty="0" smtClean="0"/>
              <a:t>Расширение словаря</a:t>
            </a:r>
          </a:p>
          <a:p>
            <a:pPr lvl="1"/>
            <a:r>
              <a:rPr lang="ru-RU" dirty="0" smtClean="0"/>
              <a:t>Использование дополнительных словарей терминов и редких слов</a:t>
            </a:r>
          </a:p>
          <a:p>
            <a:pPr lvl="1"/>
            <a:r>
              <a:rPr lang="ru-RU" dirty="0" smtClean="0"/>
              <a:t>Автоматическое определение имен собственных</a:t>
            </a:r>
          </a:p>
          <a:p>
            <a:pPr lvl="1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Типичные проблемы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Пропуск ошибок</a:t>
            </a:r>
          </a:p>
          <a:p>
            <a:pPr lvl="1"/>
            <a:r>
              <a:rPr lang="ru-RU" dirty="0" smtClean="0"/>
              <a:t>Слово с ошибкой оказывается словарным</a:t>
            </a:r>
          </a:p>
          <a:p>
            <a:pPr lvl="0"/>
            <a:r>
              <a:rPr lang="ru-RU" dirty="0" smtClean="0"/>
              <a:t>Возможные решения</a:t>
            </a:r>
          </a:p>
          <a:p>
            <a:pPr lvl="1"/>
            <a:r>
              <a:rPr lang="ru-RU" dirty="0" smtClean="0"/>
              <a:t>На основе грамматического анализа</a:t>
            </a:r>
          </a:p>
          <a:p>
            <a:pPr lvl="1"/>
            <a:r>
              <a:rPr lang="ru-RU" dirty="0" smtClean="0"/>
              <a:t>На основе словных триграмм</a:t>
            </a:r>
          </a:p>
          <a:p>
            <a:pPr lvl="1"/>
            <a:r>
              <a:rPr lang="ru-RU" dirty="0" smtClean="0"/>
              <a:t>На основе семантического анализа</a:t>
            </a:r>
          </a:p>
          <a:p>
            <a:pPr lvl="1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Область применения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Системы проверки орфографии (есть в текстовых редактора)</a:t>
            </a:r>
          </a:p>
          <a:p>
            <a:pPr lvl="0"/>
            <a:r>
              <a:rPr lang="ru-RU" dirty="0" smtClean="0"/>
              <a:t>Системы автоматического перевода</a:t>
            </a:r>
          </a:p>
          <a:p>
            <a:pPr lvl="0"/>
            <a:r>
              <a:rPr lang="ru-RU" dirty="0" smtClean="0"/>
              <a:t>Подсказки пользователю при наборе текста</a:t>
            </a:r>
          </a:p>
          <a:p>
            <a:pPr lvl="0"/>
            <a:r>
              <a:rPr lang="ru-RU" dirty="0" smtClean="0"/>
              <a:t>Распознавание речи</a:t>
            </a:r>
          </a:p>
          <a:p>
            <a:pPr lvl="0"/>
            <a:r>
              <a:rPr lang="ru-RU" dirty="0" smtClean="0"/>
              <a:t>Оптическое распознавание текста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B64AE-2E8F-4E60-BD94-DF4A64B6BE0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397351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557338"/>
            <a:ext cx="39751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0CBA2-A2FA-441B-BE91-A1F3EB6F39B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1D106-68DC-45C9-B5B7-A90E4BEE4C8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24B9B-2E71-4E67-B0E4-0C36B0805E2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FA137-6090-4FC0-BD4B-4542715C03E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7E5A6-240E-4CBA-972D-8CBEB4F1FE9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oundRect">
            <a:avLst>
              <a:gd name="adj" fmla="val 8915"/>
            </a:avLst>
          </a:prstGeom>
          <a:ln>
            <a:solidFill>
              <a:schemeClr val="bg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E6E28-49D1-4E6B-AFFF-8BBFD0D13B0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Область применения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Находить ошибочные записи в базах данных.</a:t>
            </a:r>
          </a:p>
          <a:p>
            <a:pPr lvl="0"/>
            <a:r>
              <a:rPr lang="ru-RU" dirty="0" smtClean="0"/>
              <a:t>Системы проверки орфографии (в текстовых редакторах, при наборе сообщений)</a:t>
            </a:r>
          </a:p>
          <a:p>
            <a:pPr lvl="0"/>
            <a:r>
              <a:rPr lang="ru-RU" dirty="0" smtClean="0"/>
              <a:t>Системы автоматического перевода</a:t>
            </a:r>
          </a:p>
          <a:p>
            <a:pPr lvl="0"/>
            <a:r>
              <a:rPr lang="ru-RU" dirty="0" smtClean="0"/>
              <a:t>Подсказки пользователю при наборе текста</a:t>
            </a:r>
          </a:p>
          <a:p>
            <a:pPr lvl="0"/>
            <a:r>
              <a:rPr lang="ru-RU" dirty="0" smtClean="0"/>
              <a:t>Распознавание речи</a:t>
            </a:r>
          </a:p>
          <a:p>
            <a:pPr lvl="0"/>
            <a:r>
              <a:rPr lang="ru-RU" dirty="0" smtClean="0"/>
              <a:t>Оптическое распознавание текста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727C2-CEAC-474C-A0BC-9C5D33AC068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274638"/>
            <a:ext cx="2024062" cy="5808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274638"/>
            <a:ext cx="5924550" cy="5808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D06F9-6A40-41A3-B842-CDD5FD3A1A5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Типы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Опечатки</a:t>
            </a:r>
          </a:p>
          <a:p>
            <a:pPr lvl="0"/>
            <a:r>
              <a:rPr lang="ru-RU" dirty="0" smtClean="0"/>
              <a:t>Орфографические ошибки</a:t>
            </a:r>
          </a:p>
          <a:p>
            <a:pPr lvl="0"/>
            <a:r>
              <a:rPr lang="ru-RU" dirty="0" smtClean="0"/>
              <a:t>Ошибки распознавания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1: Обнаружить ошибки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ru-RU" dirty="0" smtClean="0"/>
              <a:t>Понятие </a:t>
            </a:r>
            <a:r>
              <a:rPr lang="en-US" dirty="0" smtClean="0"/>
              <a:t>N-</a:t>
            </a:r>
            <a:r>
              <a:rPr lang="ru-RU" dirty="0" smtClean="0"/>
              <a:t>граммы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en-US" dirty="0" smtClean="0"/>
              <a:t>N </a:t>
            </a:r>
            <a:r>
              <a:rPr lang="ru-RU" dirty="0" smtClean="0"/>
              <a:t>подряд идущих элементов</a:t>
            </a:r>
          </a:p>
          <a:p>
            <a:pPr lvl="0"/>
            <a:r>
              <a:rPr lang="ru-RU" dirty="0" smtClean="0"/>
              <a:t>В основном рассматриваются уни- </a:t>
            </a:r>
            <a:r>
              <a:rPr lang="ru-RU" dirty="0" err="1" smtClean="0"/>
              <a:t>би</a:t>
            </a:r>
            <a:r>
              <a:rPr lang="ru-RU" dirty="0" smtClean="0"/>
              <a:t>- и </a:t>
            </a:r>
            <a:r>
              <a:rPr lang="ru-RU" dirty="0" err="1" smtClean="0"/>
              <a:t>три-граммы</a:t>
            </a:r>
            <a:endParaRPr lang="ru-RU" dirty="0" smtClean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Символьные триграммы.</a:t>
            </a:r>
          </a:p>
          <a:p>
            <a:pPr lvl="0"/>
            <a:r>
              <a:rPr lang="ru-RU" dirty="0" smtClean="0"/>
              <a:t>Триграммы из слов</a:t>
            </a:r>
          </a:p>
          <a:p>
            <a:pPr lvl="0"/>
            <a:r>
              <a:rPr lang="ru-RU" dirty="0" smtClean="0"/>
              <a:t>Триграммы из признаков</a:t>
            </a:r>
          </a:p>
          <a:p>
            <a:pPr lvl="0"/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1: Обнаружить ошибки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Для </a:t>
            </a:r>
            <a:r>
              <a:rPr lang="en-US" dirty="0" smtClean="0"/>
              <a:t>OCR:</a:t>
            </a:r>
          </a:p>
          <a:p>
            <a:pPr lvl="1"/>
            <a:r>
              <a:rPr lang="ru-RU" dirty="0" smtClean="0"/>
              <a:t>Проверка по допустимым триграммам</a:t>
            </a:r>
          </a:p>
          <a:p>
            <a:pPr lvl="0"/>
            <a:r>
              <a:rPr lang="ru-RU" dirty="0" smtClean="0"/>
              <a:t>Нахождение опечаток в тексте</a:t>
            </a:r>
          </a:p>
          <a:p>
            <a:pPr lvl="1"/>
            <a:r>
              <a:rPr lang="ru-RU" dirty="0" smtClean="0"/>
              <a:t>Насколько часто данная триграмма встречается в тексте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Поиск слова в словаре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Невозможно хранить весь словарь в виде набора строк.</a:t>
            </a:r>
          </a:p>
          <a:p>
            <a:pPr lvl="0"/>
            <a:r>
              <a:rPr lang="ru-RU" dirty="0" smtClean="0"/>
              <a:t>Пути решения</a:t>
            </a:r>
          </a:p>
          <a:p>
            <a:pPr lvl="1"/>
            <a:r>
              <a:rPr lang="ru-RU" dirty="0" smtClean="0"/>
              <a:t>Словарь в виде бора</a:t>
            </a:r>
          </a:p>
          <a:p>
            <a:pPr lvl="1"/>
            <a:r>
              <a:rPr lang="ru-RU" dirty="0" smtClean="0"/>
              <a:t>Отдельное хранение окончаний и основ</a:t>
            </a:r>
          </a:p>
          <a:p>
            <a:pPr lvl="1"/>
            <a:r>
              <a:rPr lang="ru-RU" dirty="0" err="1" smtClean="0"/>
              <a:t>Хэширование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Задача 2: Исправление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ru-RU" dirty="0" smtClean="0"/>
              <a:t>1. Понять, что в слове есть ошибка</a:t>
            </a:r>
          </a:p>
          <a:p>
            <a:pPr lvl="0"/>
            <a:r>
              <a:rPr lang="ru-RU" dirty="0" smtClean="0"/>
              <a:t>2. Выбрать лучший вариант исправления</a:t>
            </a:r>
          </a:p>
          <a:p>
            <a:pPr lvl="0"/>
            <a:r>
              <a:rPr lang="ru-RU" dirty="0" smtClean="0"/>
              <a:t>3. Или предоставить отсортированный список вариантов.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Задачи: </a:t>
            </a:r>
          </a:p>
          <a:p>
            <a:pPr lvl="0"/>
            <a:r>
              <a:rPr lang="ru-RU" dirty="0" smtClean="0"/>
              <a:t>Как построить похожие варианты?</a:t>
            </a:r>
          </a:p>
          <a:p>
            <a:pPr lvl="0"/>
            <a:r>
              <a:rPr lang="ru-RU" dirty="0" smtClean="0"/>
              <a:t>Как сравнивать полученные варианты?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4849D-271E-47CA-BAE0-E1B8828257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274638"/>
            <a:ext cx="70659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DE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10101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60350" y="6497638"/>
            <a:ext cx="8623300" cy="360362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9D1E20"/>
              </a:gs>
              <a:gs pos="50000">
                <a:srgbClr val="C60C30"/>
              </a:gs>
            </a:gsLst>
            <a:lin ang="10800000" scaled="0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6788" y="6578600"/>
            <a:ext cx="1395412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29B7F5C-0F52-49AF-AF15-DDE638E58A1A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11188" y="6577013"/>
            <a:ext cx="70211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200" b="1" baseline="0" dirty="0" smtClean="0">
                <a:solidFill>
                  <a:schemeClr val="bg1"/>
                </a:solidFill>
                <a:latin typeface="FranklinGothicBookCTT" pitchFamily="34" charset="0"/>
              </a:rPr>
              <a:t>Морфология. Обнаружение и исправление ошибок в словах. Анна Вероника Дорогуш</a:t>
            </a:r>
            <a:endParaRPr lang="de-DE" sz="1200" b="1" dirty="0">
              <a:solidFill>
                <a:schemeClr val="bg1"/>
              </a:solidFill>
              <a:latin typeface="FranklinGothicBookCTT" pitchFamily="34" charset="0"/>
            </a:endParaRPr>
          </a:p>
        </p:txBody>
      </p:sp>
      <p:pic>
        <p:nvPicPr>
          <p:cNvPr id="1032" name="Рисунок 10" descr="New logo ABBYY_RGB_Red.jpg"/>
          <p:cNvPicPr>
            <a:picLocks noChangeAspect="1"/>
          </p:cNvPicPr>
          <p:nvPr userDrawn="1"/>
        </p:nvPicPr>
        <p:blipFill>
          <a:blip r:embed="rId33" cstate="print"/>
          <a:stretch>
            <a:fillRect/>
          </a:stretch>
        </p:blipFill>
        <p:spPr bwMode="auto">
          <a:xfrm>
            <a:off x="7727950" y="273400"/>
            <a:ext cx="1246188" cy="35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с двумя скругленными соседними углами 11"/>
          <p:cNvSpPr/>
          <p:nvPr userDrawn="1"/>
        </p:nvSpPr>
        <p:spPr>
          <a:xfrm rot="5400000">
            <a:off x="-403225" y="676275"/>
            <a:ext cx="1155700" cy="3492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9C9C9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704" r:id="rId3"/>
    <p:sldLayoutId id="2147483710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3" r:id="rId10"/>
    <p:sldLayoutId id="2147483712" r:id="rId11"/>
    <p:sldLayoutId id="2147483709" r:id="rId12"/>
    <p:sldLayoutId id="2147483686" r:id="rId13"/>
    <p:sldLayoutId id="2147483701" r:id="rId14"/>
    <p:sldLayoutId id="2147483699" r:id="rId15"/>
    <p:sldLayoutId id="2147483687" r:id="rId16"/>
    <p:sldLayoutId id="2147483685" r:id="rId17"/>
    <p:sldLayoutId id="2147483690" r:id="rId18"/>
    <p:sldLayoutId id="2147483702" r:id="rId19"/>
    <p:sldLayoutId id="2147483691" r:id="rId20"/>
    <p:sldLayoutId id="2147483697" r:id="rId21"/>
    <p:sldLayoutId id="2147483688" r:id="rId22"/>
    <p:sldLayoutId id="2147483675" r:id="rId23"/>
    <p:sldLayoutId id="2147483676" r:id="rId24"/>
    <p:sldLayoutId id="2147483677" r:id="rId25"/>
    <p:sldLayoutId id="2147483678" r:id="rId26"/>
    <p:sldLayoutId id="2147483679" r:id="rId27"/>
    <p:sldLayoutId id="2147483680" r:id="rId28"/>
    <p:sldLayoutId id="2147483681" r:id="rId29"/>
    <p:sldLayoutId id="2147483682" r:id="rId30"/>
    <p:sldLayoutId id="2147483683" r:id="rId3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de-DE"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eeSetA" pitchFamily="8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eeSetA" pitchFamily="8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eeSetA" pitchFamily="8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FreeSetA" pitchFamily="82" charset="0"/>
        </a:defRPr>
      </a:lvl9pPr>
    </p:titleStyle>
    <p:bodyStyle>
      <a:lvl1pPr marL="0" indent="-252000" algn="l" rtl="0" eaLnBrk="0" fontAlgn="base" hangingPunct="0">
        <a:spcBef>
          <a:spcPts val="0"/>
        </a:spcBef>
        <a:spcAft>
          <a:spcPct val="0"/>
        </a:spcAft>
        <a:buClr>
          <a:srgbClr val="C60C30"/>
        </a:buClr>
        <a:buSzPct val="70000"/>
        <a:buFont typeface="Wingdings" pitchFamily="2" charset="2"/>
        <a:buChar char="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1600" b="0">
          <a:solidFill>
            <a:schemeClr val="tx1"/>
          </a:solidFill>
          <a:latin typeface="+mn-lt"/>
        </a:defRPr>
      </a:lvl2pPr>
      <a:lvl3pPr marL="756000" indent="-2520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 sz="1400" b="0">
          <a:solidFill>
            <a:schemeClr val="tx1"/>
          </a:solidFill>
          <a:latin typeface="+mn-lt"/>
        </a:defRPr>
      </a:lvl3pPr>
      <a:lvl4pPr marL="1008000" indent="-252000" algn="l" rtl="0" eaLnBrk="0" fontAlgn="base" hangingPunct="0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+mn-lt"/>
        </a:defRPr>
      </a:lvl4pPr>
      <a:lvl5pPr marL="1260000" indent="-2520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l"/>
        <a:defRPr sz="1200" b="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Обнаружение и исправление ошибок в словах</a:t>
            </a:r>
            <a:endParaRPr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Докладчик:</a:t>
            </a:r>
          </a:p>
          <a:p>
            <a:r>
              <a:rPr lang="ru-RU" dirty="0" smtClean="0"/>
              <a:t>Анна Вероника Дорогуш, разработчик группы Морфологии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Вычисление схожести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Штраф за ошибки по Левенштейну.</a:t>
            </a:r>
          </a:p>
          <a:p>
            <a:pPr lvl="1"/>
            <a:r>
              <a:rPr lang="ru-RU" dirty="0" smtClean="0"/>
              <a:t>Одинаковый штраф за любое изменение.</a:t>
            </a:r>
          </a:p>
          <a:p>
            <a:pPr lvl="1"/>
            <a:r>
              <a:rPr lang="ru-RU" dirty="0" smtClean="0"/>
              <a:t>Эвристики для вычисления штрафов.</a:t>
            </a:r>
          </a:p>
          <a:p>
            <a:pPr lvl="1"/>
            <a:r>
              <a:rPr lang="ru-RU" dirty="0" smtClean="0"/>
              <a:t>Таблица частотностей ошибок. 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Триграммы: </a:t>
            </a:r>
          </a:p>
          <a:p>
            <a:pPr lvl="1"/>
            <a:r>
              <a:rPr lang="ru-RU" dirty="0" smtClean="0"/>
              <a:t>Штраф - число различных триграмм.</a:t>
            </a:r>
          </a:p>
          <a:p>
            <a:pPr lvl="1"/>
            <a:r>
              <a:rPr lang="ru-RU" dirty="0" smtClean="0"/>
              <a:t>Триграммам назначаем веса (у первой и последней большой вес, вес в зависимости от символов-участников)</a:t>
            </a:r>
          </a:p>
          <a:p>
            <a:pPr lvl="1"/>
            <a:endParaRPr lang="ru-RU" dirty="0" smtClean="0"/>
          </a:p>
          <a:p>
            <a:pPr lvl="0"/>
            <a:r>
              <a:rPr lang="en-US" dirty="0" smtClean="0"/>
              <a:t>XOR </a:t>
            </a:r>
            <a:r>
              <a:rPr lang="ru-RU" dirty="0" smtClean="0"/>
              <a:t>по битовому вектору флагов наличия</a:t>
            </a:r>
            <a:r>
              <a:rPr lang="en-US" dirty="0" smtClean="0"/>
              <a:t> </a:t>
            </a:r>
            <a:r>
              <a:rPr lang="ru-RU" dirty="0" err="1" smtClean="0"/>
              <a:t>униграмм</a:t>
            </a:r>
            <a:r>
              <a:rPr lang="ru-RU" dirty="0" smtClean="0"/>
              <a:t> и биграмм</a:t>
            </a:r>
          </a:p>
          <a:p>
            <a:pPr lvl="0"/>
            <a:endParaRPr lang="en-US" dirty="0" smtClean="0"/>
          </a:p>
          <a:p>
            <a:pPr lvl="0"/>
            <a:r>
              <a:rPr lang="ru-RU" dirty="0" smtClean="0"/>
              <a:t>Использование частотности вариантов-ответов</a:t>
            </a:r>
          </a:p>
          <a:p>
            <a:endParaRPr lang="ru-RU" dirty="0" smtClean="0"/>
          </a:p>
          <a:p>
            <a:pPr eaLnBrk="1" hangingPunct="1"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Проблемы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ru-RU" dirty="0" smtClean="0"/>
              <a:t>В некоторых языках есть составные слова. Например, в немецком.</a:t>
            </a:r>
          </a:p>
          <a:p>
            <a:pPr lvl="1">
              <a:buNone/>
            </a:pPr>
            <a:endParaRPr lang="ru-RU" i="1" dirty="0" smtClean="0"/>
          </a:p>
          <a:p>
            <a:pPr lvl="1">
              <a:buNone/>
            </a:pPr>
            <a:endParaRPr lang="ru-RU" i="1" dirty="0" smtClean="0"/>
          </a:p>
          <a:p>
            <a:pPr lvl="1" algn="ctr">
              <a:buNone/>
            </a:pPr>
            <a:r>
              <a:rPr lang="en-US" sz="2800" i="1" dirty="0" err="1" smtClean="0"/>
              <a:t>Donaudampfschiffahrtselektrizitätenhauptbetriebs</a:t>
            </a:r>
            <a:r>
              <a:rPr lang="ru-RU" sz="2800" i="1" dirty="0" smtClean="0"/>
              <a:t>-</a:t>
            </a:r>
          </a:p>
          <a:p>
            <a:pPr lvl="1" algn="ctr">
              <a:buNone/>
            </a:pPr>
            <a:r>
              <a:rPr lang="ru-RU" sz="2800" i="1" dirty="0" smtClean="0"/>
              <a:t>	</a:t>
            </a:r>
            <a:r>
              <a:rPr lang="en-US" sz="2800" i="1" dirty="0" err="1" smtClean="0"/>
              <a:t>werkbauunterbeamtengesellschaft</a:t>
            </a:r>
            <a:endParaRPr lang="ru-RU" sz="2800" i="1" dirty="0" smtClean="0"/>
          </a:p>
          <a:p>
            <a:pPr lvl="1" algn="ctr">
              <a:buNone/>
            </a:pPr>
            <a:endParaRPr lang="ru-RU" sz="2800" i="1" dirty="0" smtClean="0"/>
          </a:p>
          <a:p>
            <a:pPr lvl="1" algn="ctr">
              <a:buNone/>
            </a:pPr>
            <a:endParaRPr lang="ru-RU" sz="2800" i="1" dirty="0" smtClean="0"/>
          </a:p>
          <a:p>
            <a:pPr lvl="1" algn="ctr">
              <a:buNone/>
            </a:pPr>
            <a:endParaRPr lang="de-D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Проблемы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Есть более сложные ошибки.</a:t>
            </a:r>
          </a:p>
          <a:p>
            <a:pPr lvl="1"/>
            <a:r>
              <a:rPr lang="ru-RU" dirty="0" smtClean="0"/>
              <a:t>Транспозиция соседних символов.</a:t>
            </a:r>
          </a:p>
          <a:p>
            <a:pPr lvl="0" algn="ctr">
              <a:buNone/>
            </a:pPr>
            <a:r>
              <a:rPr lang="ru-RU" b="1" dirty="0" smtClean="0"/>
              <a:t>Матрос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ru-RU" b="1" dirty="0" err="1" smtClean="0"/>
              <a:t>Маторс</a:t>
            </a:r>
            <a:endParaRPr lang="ru-RU" b="1" dirty="0" smtClean="0"/>
          </a:p>
          <a:p>
            <a:pPr lvl="0" algn="ctr">
              <a:buNone/>
            </a:pPr>
            <a:endParaRPr lang="ru-RU" sz="1200" dirty="0" smtClean="0"/>
          </a:p>
          <a:p>
            <a:pPr lvl="1"/>
            <a:r>
              <a:rPr lang="ru-RU" dirty="0" smtClean="0"/>
              <a:t>Транспозиция </a:t>
            </a:r>
            <a:r>
              <a:rPr lang="ru-RU" dirty="0" err="1" smtClean="0"/>
              <a:t>несоседних</a:t>
            </a:r>
            <a:r>
              <a:rPr lang="ru-RU" dirty="0" smtClean="0"/>
              <a:t> символов.</a:t>
            </a:r>
          </a:p>
          <a:p>
            <a:pPr lvl="0" algn="ctr">
              <a:buNone/>
            </a:pPr>
            <a:r>
              <a:rPr lang="ru-RU" b="1" dirty="0" smtClean="0"/>
              <a:t>Опечатка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ru-RU" b="1" dirty="0" err="1" smtClean="0"/>
              <a:t>Очепятка</a:t>
            </a:r>
            <a:endParaRPr lang="ru-RU" b="1" dirty="0" smtClean="0"/>
          </a:p>
          <a:p>
            <a:pPr lvl="0" algn="ctr">
              <a:buNone/>
            </a:pPr>
            <a:endParaRPr lang="ru-RU" sz="1200" b="1" dirty="0" smtClean="0"/>
          </a:p>
          <a:p>
            <a:r>
              <a:rPr lang="ru-RU" dirty="0" smtClean="0"/>
              <a:t>Ошибок может быть больше двух.</a:t>
            </a:r>
          </a:p>
          <a:p>
            <a:pPr lvl="1">
              <a:buNone/>
            </a:pPr>
            <a:r>
              <a:rPr lang="ru-RU" dirty="0" smtClean="0"/>
              <a:t>Если допускать сложные ошибки и разрешать много ошибок, возможных вариантов исправления будет много.</a:t>
            </a:r>
          </a:p>
          <a:p>
            <a:pPr>
              <a:buNone/>
            </a:pPr>
            <a:endParaRPr lang="en-US" sz="100" dirty="0" smtClean="0"/>
          </a:p>
          <a:p>
            <a:pPr algn="ctr">
              <a:buNone/>
            </a:pPr>
            <a:r>
              <a:rPr lang="ru-RU" sz="3200" u="sng" dirty="0" smtClean="0">
                <a:solidFill>
                  <a:srgbClr val="C00000"/>
                </a:solidFill>
              </a:rPr>
              <a:t>Решение</a:t>
            </a:r>
          </a:p>
          <a:p>
            <a:pPr lvl="0" algn="ctr">
              <a:buNone/>
            </a:pPr>
            <a:endParaRPr lang="ru-RU" b="1" dirty="0" smtClean="0"/>
          </a:p>
          <a:p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56665" y="4928971"/>
            <a:ext cx="6165685" cy="1200329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Бор (</a:t>
            </a:r>
            <a:r>
              <a:rPr lang="en-US" sz="2400" dirty="0" err="1" smtClean="0"/>
              <a:t>Trie</a:t>
            </a:r>
            <a:r>
              <a:rPr lang="en-US" sz="2400" dirty="0" smtClean="0"/>
              <a:t>) </a:t>
            </a:r>
            <a:endParaRPr lang="ru-RU" sz="2400" dirty="0" smtClean="0"/>
          </a:p>
          <a:p>
            <a:pPr algn="ctr"/>
            <a:r>
              <a:rPr lang="en-US" sz="2400" dirty="0" smtClean="0"/>
              <a:t>+ </a:t>
            </a:r>
            <a:endParaRPr lang="ru-RU" sz="2400" dirty="0" smtClean="0"/>
          </a:p>
          <a:p>
            <a:pPr algn="ctr"/>
            <a:r>
              <a:rPr lang="ru-RU" sz="2400" dirty="0" smtClean="0"/>
              <a:t>Очередь с приоритетами (</a:t>
            </a:r>
            <a:r>
              <a:rPr lang="en-US" sz="2400" dirty="0" smtClean="0"/>
              <a:t>Priority queue</a:t>
            </a:r>
            <a:r>
              <a:rPr lang="ru-RU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Проблема: ложные </a:t>
            </a:r>
            <a:r>
              <a:rPr lang="ru-RU" dirty="0"/>
              <a:t>тревоги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2400" dirty="0" smtClean="0"/>
              <a:t>         </a:t>
            </a:r>
          </a:p>
          <a:p>
            <a:pPr lvl="0">
              <a:buNone/>
            </a:pPr>
            <a:r>
              <a:rPr lang="ru-RU" sz="2400" dirty="0" smtClean="0"/>
              <a:t>        </a:t>
            </a:r>
            <a:r>
              <a:rPr lang="ru-RU" sz="2400" dirty="0" err="1" smtClean="0"/>
              <a:t>Автозамены</a:t>
            </a:r>
            <a:endParaRPr lang="ru-RU" sz="2400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1"/>
            <a:r>
              <a:rPr lang="ru-RU" dirty="0" smtClean="0"/>
              <a:t>Неполнота покрытия лексикона словарем</a:t>
            </a:r>
          </a:p>
          <a:p>
            <a:pPr lvl="1"/>
            <a:r>
              <a:rPr lang="ru-RU" dirty="0" smtClean="0"/>
              <a:t>Термины, имена собственные</a:t>
            </a:r>
          </a:p>
          <a:p>
            <a:pPr lvl="1">
              <a:buNone/>
            </a:pPr>
            <a:endParaRPr lang="ru-RU" dirty="0" smtClean="0"/>
          </a:p>
          <a:p>
            <a:pPr lvl="0"/>
            <a:r>
              <a:rPr lang="ru-RU" dirty="0" smtClean="0"/>
              <a:t>Возможные решения</a:t>
            </a:r>
          </a:p>
          <a:p>
            <a:pPr lvl="1"/>
            <a:r>
              <a:rPr lang="ru-RU" dirty="0" smtClean="0"/>
              <a:t>Расширение словаря</a:t>
            </a:r>
          </a:p>
          <a:p>
            <a:pPr lvl="1"/>
            <a:r>
              <a:rPr lang="ru-RU" dirty="0" smtClean="0"/>
              <a:t>Использование дополнительных словарей терминов и редких слов</a:t>
            </a:r>
          </a:p>
          <a:p>
            <a:pPr lvl="1"/>
            <a:r>
              <a:rPr lang="ru-RU" dirty="0" smtClean="0"/>
              <a:t>Автоматическое определение имен собственных</a:t>
            </a:r>
          </a:p>
          <a:p>
            <a:pPr eaLnBrk="1" hangingPunct="1">
              <a:buNone/>
            </a:pPr>
            <a:endParaRPr lang="de-DE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446875" y="1898830"/>
            <a:ext cx="3870430" cy="121513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 algn="ctr">
              <a:buNone/>
            </a:pPr>
            <a:r>
              <a:rPr lang="ru-RU" sz="2400" b="1" dirty="0" smtClean="0"/>
              <a:t>Эллочка </a:t>
            </a:r>
            <a:r>
              <a:rPr lang="en-US" sz="2400" b="1" dirty="0" smtClean="0"/>
              <a:t>→</a:t>
            </a:r>
            <a:r>
              <a:rPr lang="ru-RU" sz="2400" b="1" dirty="0" smtClean="0"/>
              <a:t> Ёлочка</a:t>
            </a:r>
          </a:p>
          <a:p>
            <a:pPr lvl="0" algn="ctr">
              <a:buNone/>
            </a:pPr>
            <a:r>
              <a:rPr lang="ru-RU" sz="2400" b="1" dirty="0" smtClean="0"/>
              <a:t>Два </a:t>
            </a:r>
            <a:r>
              <a:rPr lang="ru-RU" sz="2400" b="1" dirty="0" err="1" smtClean="0"/>
              <a:t>ужика</a:t>
            </a:r>
            <a:r>
              <a:rPr lang="ru-RU" sz="2400" b="1" dirty="0" smtClean="0"/>
              <a:t> </a:t>
            </a:r>
            <a:r>
              <a:rPr lang="en-US" sz="2400" b="1" dirty="0" smtClean="0"/>
              <a:t>→</a:t>
            </a:r>
            <a:r>
              <a:rPr lang="ru-RU" sz="2400" b="1" dirty="0" smtClean="0"/>
              <a:t> Два ёжика</a:t>
            </a:r>
          </a:p>
          <a:p>
            <a:pPr lvl="0" algn="ctr">
              <a:buNone/>
            </a:pPr>
            <a:r>
              <a:rPr lang="en-US" sz="2400" b="1" dirty="0" smtClean="0"/>
              <a:t>Himmler → Hitler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Проблема: пропуск ошибок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indent="0" algn="ctr">
              <a:buNone/>
            </a:pPr>
            <a:r>
              <a:rPr lang="ru-RU" dirty="0" smtClean="0"/>
              <a:t>Слово </a:t>
            </a:r>
            <a:r>
              <a:rPr lang="ru-RU" dirty="0" smtClean="0"/>
              <a:t>с ошибкой оказывается </a:t>
            </a:r>
            <a:r>
              <a:rPr lang="ru-RU" dirty="0" smtClean="0"/>
              <a:t>словарным</a:t>
            </a:r>
          </a:p>
          <a:p>
            <a:endParaRPr lang="ru-RU" dirty="0" smtClean="0"/>
          </a:p>
          <a:p>
            <a:pPr lvl="0"/>
            <a:r>
              <a:rPr lang="ru-RU" dirty="0" smtClean="0"/>
              <a:t>Возможные </a:t>
            </a:r>
            <a:r>
              <a:rPr lang="ru-RU" dirty="0" smtClean="0"/>
              <a:t>решения</a:t>
            </a:r>
            <a:endParaRPr lang="ru-RU" dirty="0" smtClean="0"/>
          </a:p>
          <a:p>
            <a:pPr lvl="1"/>
            <a:r>
              <a:rPr lang="ru-RU" dirty="0" smtClean="0"/>
              <a:t>На основе грамматического </a:t>
            </a:r>
            <a:r>
              <a:rPr lang="ru-RU" dirty="0" smtClean="0"/>
              <a:t>анализа</a:t>
            </a:r>
          </a:p>
          <a:p>
            <a:pPr algn="ctr">
              <a:buNone/>
            </a:pPr>
            <a:r>
              <a:rPr lang="ru-RU" b="1" dirty="0"/>
              <a:t>Отличный день, чтобы </a:t>
            </a:r>
            <a:r>
              <a:rPr lang="ru-RU" b="1" dirty="0">
                <a:solidFill>
                  <a:srgbClr val="C00000"/>
                </a:solidFill>
              </a:rPr>
              <a:t>расслабится </a:t>
            </a:r>
            <a:r>
              <a:rPr lang="ru-RU" b="1" dirty="0"/>
              <a:t>и ничего не делать.</a:t>
            </a:r>
          </a:p>
          <a:p>
            <a:pPr marL="252000" lvl="1" indent="0">
              <a:buNone/>
            </a:pPr>
            <a:endParaRPr lang="ru-RU" dirty="0" smtClean="0"/>
          </a:p>
          <a:p>
            <a:pPr lvl="2"/>
            <a:r>
              <a:rPr lang="ru-RU" dirty="0" smtClean="0"/>
              <a:t>Правила, написанные экспертом</a:t>
            </a:r>
          </a:p>
          <a:p>
            <a:pPr lvl="2"/>
            <a:r>
              <a:rPr lang="ru-RU" dirty="0" smtClean="0"/>
              <a:t>Триграммы из грамматических значений</a:t>
            </a:r>
          </a:p>
          <a:p>
            <a:pPr marL="504000" lvl="2" indent="0">
              <a:buNone/>
            </a:pPr>
            <a:endParaRPr lang="ru-RU" dirty="0" smtClean="0"/>
          </a:p>
          <a:p>
            <a:pPr lvl="1"/>
            <a:r>
              <a:rPr lang="ru-RU" dirty="0" smtClean="0"/>
              <a:t>На основе семантического </a:t>
            </a:r>
            <a:r>
              <a:rPr lang="ru-RU" dirty="0" smtClean="0"/>
              <a:t>анализа</a:t>
            </a:r>
          </a:p>
          <a:p>
            <a:pPr marL="252000" lvl="1" indent="0" algn="ctr">
              <a:buNone/>
            </a:pPr>
            <a:r>
              <a:rPr lang="ru-RU" sz="2000" b="1" dirty="0" smtClean="0"/>
              <a:t>Кошка родила </a:t>
            </a:r>
            <a:r>
              <a:rPr lang="ru-RU" sz="2000" b="1" dirty="0" smtClean="0">
                <a:solidFill>
                  <a:srgbClr val="C00000"/>
                </a:solidFill>
              </a:rPr>
              <a:t>китёнка</a:t>
            </a:r>
            <a:r>
              <a:rPr lang="ru-RU" sz="2000" b="1" dirty="0" smtClean="0"/>
              <a:t>.</a:t>
            </a:r>
          </a:p>
          <a:p>
            <a:pPr marL="252000" lvl="1" indent="0" algn="ctr">
              <a:buNone/>
            </a:pPr>
            <a:endParaRPr lang="ru-RU" b="1" dirty="0"/>
          </a:p>
          <a:p>
            <a:pPr lvl="1"/>
            <a:r>
              <a:rPr lang="ru-RU" dirty="0"/>
              <a:t>На основе словных </a:t>
            </a:r>
            <a:r>
              <a:rPr lang="en-US" dirty="0"/>
              <a:t>N-</a:t>
            </a:r>
            <a:r>
              <a:rPr lang="ru-RU" dirty="0"/>
              <a:t>грамм</a:t>
            </a:r>
            <a:endParaRPr lang="ru-RU" dirty="0" smtClean="0"/>
          </a:p>
          <a:p>
            <a:pPr eaLnBrk="1" hangingPunct="1"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Алгоритм </a:t>
            </a:r>
            <a:r>
              <a:rPr lang="ru-RU" dirty="0" err="1" smtClean="0"/>
              <a:t>Витерби</a:t>
            </a:r>
            <a:r>
              <a:rPr lang="ru-RU" dirty="0" smtClean="0"/>
              <a:t> для исправления ошибок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u="sng" dirty="0" smtClean="0"/>
              <a:t>Задача:</a:t>
            </a:r>
          </a:p>
          <a:p>
            <a:pPr lvl="0">
              <a:buNone/>
            </a:pPr>
            <a:r>
              <a:rPr lang="ru-RU" dirty="0" smtClean="0"/>
              <a:t>Подобрать значения, которые </a:t>
            </a:r>
            <a:r>
              <a:rPr lang="ru-RU" dirty="0" smtClean="0"/>
              <a:t>скорее всего </a:t>
            </a:r>
            <a:r>
              <a:rPr lang="ru-RU" dirty="0" smtClean="0"/>
              <a:t>были на входе.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221850" y="2438890"/>
            <a:ext cx="2430270" cy="484632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91980" y="2456276"/>
            <a:ext cx="2424825" cy="46166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На </a:t>
            </a:r>
            <a:r>
              <a:rPr lang="ru-RU" sz="1200" b="1" dirty="0" smtClean="0"/>
              <a:t>столе </a:t>
            </a:r>
            <a:r>
              <a:rPr lang="ru-RU" sz="1200" b="1" dirty="0" smtClean="0"/>
              <a:t>лежит рама от </a:t>
            </a:r>
            <a:r>
              <a:rPr lang="ru-RU" sz="1200" b="1" dirty="0" smtClean="0"/>
              <a:t>картины.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92180" y="2438890"/>
            <a:ext cx="2424825" cy="46166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На </a:t>
            </a:r>
            <a:r>
              <a:rPr lang="ru-RU" sz="1200" b="1" dirty="0" err="1" smtClean="0">
                <a:solidFill>
                  <a:srgbClr val="C00000"/>
                </a:solidFill>
              </a:rPr>
              <a:t>стале</a:t>
            </a:r>
            <a:r>
              <a:rPr lang="ru-RU" sz="1200" b="1" dirty="0" smtClean="0"/>
              <a:t> </a:t>
            </a:r>
            <a:r>
              <a:rPr lang="ru-RU" sz="1200" b="1" dirty="0" smtClean="0"/>
              <a:t>лежит </a:t>
            </a:r>
            <a:r>
              <a:rPr lang="ru-RU" sz="1200" b="1" dirty="0" err="1" smtClean="0">
                <a:solidFill>
                  <a:srgbClr val="C00000"/>
                </a:solidFill>
              </a:rPr>
              <a:t>рамб</a:t>
            </a:r>
            <a:r>
              <a:rPr lang="ru-RU" sz="1200" b="1" dirty="0" smtClean="0"/>
              <a:t> от </a:t>
            </a:r>
            <a:r>
              <a:rPr lang="ru-RU" sz="1200" b="1" dirty="0" smtClean="0"/>
              <a:t>картины.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462210" y="2078850"/>
            <a:ext cx="1900585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1200" dirty="0" smtClean="0"/>
              <a:t>Наблюдаемое значение</a:t>
            </a:r>
            <a:endParaRPr lang="en-US" sz="1200" dirty="0"/>
          </a:p>
        </p:txBody>
      </p:sp>
      <p:sp>
        <p:nvSpPr>
          <p:cNvPr id="16" name="Lightning Bolt 15"/>
          <p:cNvSpPr/>
          <p:nvPr/>
        </p:nvSpPr>
        <p:spPr>
          <a:xfrm>
            <a:off x="3536885" y="2168860"/>
            <a:ext cx="270030" cy="270030"/>
          </a:xfrm>
          <a:prstGeom prst="lightningBol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Lightning Bolt 16"/>
          <p:cNvSpPr/>
          <p:nvPr/>
        </p:nvSpPr>
        <p:spPr>
          <a:xfrm>
            <a:off x="3986935" y="2168860"/>
            <a:ext cx="270030" cy="270030"/>
          </a:xfrm>
          <a:prstGeom prst="lightningBol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Lightning Bolt 17"/>
          <p:cNvSpPr/>
          <p:nvPr/>
        </p:nvSpPr>
        <p:spPr>
          <a:xfrm>
            <a:off x="4346975" y="2168860"/>
            <a:ext cx="270030" cy="270030"/>
          </a:xfrm>
          <a:prstGeom prst="lightningBol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Lightning Bolt 18"/>
          <p:cNvSpPr/>
          <p:nvPr/>
        </p:nvSpPr>
        <p:spPr>
          <a:xfrm>
            <a:off x="4707015" y="2168860"/>
            <a:ext cx="270030" cy="270030"/>
          </a:xfrm>
          <a:prstGeom prst="lightningBol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56565" y="2078850"/>
            <a:ext cx="1482778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1200" dirty="0" smtClean="0"/>
              <a:t>Исходные данные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3539272" y="1808820"/>
            <a:ext cx="1667508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1200" dirty="0" smtClean="0"/>
              <a:t>Зашумленный канал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Что еще интересного?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Как </a:t>
            </a:r>
            <a:r>
              <a:rPr lang="ru-RU" dirty="0" smtClean="0"/>
              <a:t>реализовать дополнение </a:t>
            </a:r>
            <a:r>
              <a:rPr lang="ru-RU" dirty="0" smtClean="0"/>
              <a:t>слов?</a:t>
            </a:r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Как </a:t>
            </a:r>
            <a:r>
              <a:rPr lang="ru-RU" dirty="0" smtClean="0"/>
              <a:t>узнать слово, записанное со звука, то есть звучащее </a:t>
            </a:r>
            <a:r>
              <a:rPr lang="ru-RU" dirty="0" smtClean="0"/>
              <a:t>похоже, но записанное с ошибками?</a:t>
            </a:r>
            <a:endParaRPr lang="ru-RU" dirty="0" smtClean="0"/>
          </a:p>
          <a:p>
            <a:pPr eaLnBrk="1" hangingPunct="1"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SOUNDEX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Оставляем </a:t>
            </a:r>
            <a:r>
              <a:rPr lang="ru-RU" dirty="0" smtClean="0"/>
              <a:t>первую букву</a:t>
            </a:r>
            <a:r>
              <a:rPr lang="en-US" dirty="0" smtClean="0"/>
              <a:t> </a:t>
            </a:r>
            <a:endParaRPr lang="ru-RU" dirty="0" smtClean="0"/>
          </a:p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Заменяем следующие буквы дефисами</a:t>
            </a:r>
            <a:r>
              <a:rPr lang="en-US" dirty="0" smtClean="0"/>
              <a:t>: </a:t>
            </a:r>
            <a:r>
              <a:rPr lang="en-US" i="1" dirty="0" err="1" smtClean="0"/>
              <a:t>a,e,i,o,u,y,h,w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endParaRPr lang="ru-RU" dirty="0" smtClean="0"/>
          </a:p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Остальные буквы заменяем цифрами следующим образом</a:t>
            </a:r>
            <a:r>
              <a:rPr lang="en-US" dirty="0" smtClean="0"/>
              <a:t>: </a:t>
            </a:r>
            <a:endParaRPr lang="ru-RU" dirty="0" smtClean="0"/>
          </a:p>
          <a:p>
            <a:pPr lvl="2" eaLnBrk="1" hangingPunct="1"/>
            <a:r>
              <a:rPr lang="en-US" i="1" dirty="0" err="1" smtClean="0"/>
              <a:t>b,f,p,v</a:t>
            </a:r>
            <a:r>
              <a:rPr lang="en-US" dirty="0" smtClean="0"/>
              <a:t> : 1 </a:t>
            </a:r>
            <a:endParaRPr lang="ru-RU" dirty="0" smtClean="0"/>
          </a:p>
          <a:p>
            <a:pPr lvl="2" eaLnBrk="1" hangingPunct="1"/>
            <a:r>
              <a:rPr lang="en-US" i="1" dirty="0" err="1" smtClean="0"/>
              <a:t>c,g,j,k,q,s,x,z</a:t>
            </a:r>
            <a:r>
              <a:rPr lang="en-US" dirty="0" smtClean="0"/>
              <a:t> : 2 </a:t>
            </a:r>
            <a:endParaRPr lang="ru-RU" dirty="0" smtClean="0"/>
          </a:p>
          <a:p>
            <a:pPr lvl="2" eaLnBrk="1" hangingPunct="1"/>
            <a:r>
              <a:rPr lang="en-US" i="1" dirty="0" err="1" smtClean="0"/>
              <a:t>d,t</a:t>
            </a:r>
            <a:r>
              <a:rPr lang="en-US" dirty="0" smtClean="0"/>
              <a:t> : 3 </a:t>
            </a:r>
            <a:endParaRPr lang="ru-RU" dirty="0" smtClean="0"/>
          </a:p>
          <a:p>
            <a:pPr lvl="2" eaLnBrk="1" hangingPunct="1"/>
            <a:r>
              <a:rPr lang="en-US" i="1" dirty="0" smtClean="0"/>
              <a:t>l</a:t>
            </a:r>
            <a:r>
              <a:rPr lang="en-US" dirty="0" smtClean="0"/>
              <a:t> : 4 </a:t>
            </a:r>
            <a:endParaRPr lang="ru-RU" dirty="0" smtClean="0"/>
          </a:p>
          <a:p>
            <a:pPr lvl="2" eaLnBrk="1" hangingPunct="1"/>
            <a:r>
              <a:rPr lang="en-US" i="1" dirty="0" err="1" smtClean="0"/>
              <a:t>m,n</a:t>
            </a:r>
            <a:r>
              <a:rPr lang="en-US" dirty="0" smtClean="0"/>
              <a:t> : 5 </a:t>
            </a:r>
            <a:endParaRPr lang="ru-RU" dirty="0" smtClean="0"/>
          </a:p>
          <a:p>
            <a:pPr lvl="2" eaLnBrk="1" hangingPunct="1"/>
            <a:r>
              <a:rPr lang="en-US" i="1" dirty="0" smtClean="0"/>
              <a:t>r</a:t>
            </a:r>
            <a:r>
              <a:rPr lang="en-US" dirty="0" smtClean="0"/>
              <a:t> : 6 </a:t>
            </a:r>
            <a:endParaRPr lang="ru-RU" dirty="0" smtClean="0"/>
          </a:p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Удаляем повторяющиеся цифры из записи</a:t>
            </a:r>
          </a:p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Удаляем дефисы</a:t>
            </a:r>
          </a:p>
          <a:p>
            <a:pPr marL="594900" lvl="1" indent="-342900" eaLnBrk="1" hangingPunct="1">
              <a:buFont typeface="+mj-lt"/>
              <a:buAutoNum type="arabicPeriod"/>
            </a:pPr>
            <a:r>
              <a:rPr lang="ru-RU" dirty="0" smtClean="0"/>
              <a:t>Оставляем первые три </a:t>
            </a:r>
            <a:r>
              <a:rPr lang="ru-RU" dirty="0" smtClean="0"/>
              <a:t>числа, дополняем нулями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16705" y="2078850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Вопрооы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7135" y="2033845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Ворпосы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61910" y="1493785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Вапросы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1690" y="473414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Вонросы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76845" y="5589240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опросы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7185" y="4464115"/>
            <a:ext cx="1245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Вопроссы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62210" y="3293985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Вопрось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96925" y="3474005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1640" y="3293985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Вопорсы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7055" y="5589240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Вопрось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21850" y="2303875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41930" y="4374105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42473" y="3113965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131840" y="4014065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52763" y="3338990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87035" y="4149080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32040" y="2438890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92623" y="2033845"/>
            <a:ext cx="569387" cy="92333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C0000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Зачем это нужно?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Первое применение: нахождение ошибочные записи в базах данных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2400" u="sng" dirty="0" smtClean="0"/>
              <a:t>Сегодня используется повсеместно.</a:t>
            </a:r>
          </a:p>
          <a:p>
            <a:pPr lvl="0">
              <a:buNone/>
            </a:pPr>
            <a:endParaRPr lang="ru-RU" sz="2400" dirty="0" smtClean="0"/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Проверка орфографии в текстовых редакторах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Подсказки пользователю при наборе текста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Распознавание речи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ASR</a:t>
            </a:r>
            <a:r>
              <a:rPr lang="ru-RU" dirty="0" smtClean="0"/>
              <a:t>)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Оптическое распознавание текста (</a:t>
            </a:r>
            <a:r>
              <a:rPr lang="en-US" dirty="0" smtClean="0"/>
              <a:t>OCR)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endParaRPr lang="ru-RU" dirty="0" smtClean="0"/>
          </a:p>
          <a:p>
            <a:pPr lvl="0">
              <a:buFont typeface="Wingdings" pitchFamily="2" charset="2"/>
              <a:buChar char="Ø"/>
            </a:pPr>
            <a:endParaRPr lang="ru-RU" dirty="0" smtClean="0"/>
          </a:p>
          <a:p>
            <a:pPr lvl="0">
              <a:buFont typeface="Wingdings" pitchFamily="2" charset="2"/>
              <a:buChar char="Ø"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1540" y="4734145"/>
            <a:ext cx="83709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ru-RU" sz="2800" dirty="0" err="1" smtClean="0">
                <a:solidFill>
                  <a:srgbClr val="C00000"/>
                </a:solidFill>
              </a:rPr>
              <a:t>О</a:t>
            </a:r>
            <a:r>
              <a:rPr lang="ru-RU" sz="2800" dirty="0" err="1" smtClean="0">
                <a:solidFill>
                  <a:srgbClr val="C00000"/>
                </a:solidFill>
              </a:rPr>
              <a:t>снавная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заадча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/>
              <a:t>–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исправялть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опичатки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/>
              <a:t>и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о</a:t>
            </a:r>
            <a:r>
              <a:rPr lang="ru-RU" sz="2800" dirty="0" err="1" smtClean="0">
                <a:solidFill>
                  <a:srgbClr val="C00000"/>
                </a:solidFill>
              </a:rPr>
              <a:t>шипки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Типы ошибок в словах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Опечатки (случайный набор неверного символа)</a:t>
            </a:r>
          </a:p>
          <a:p>
            <a:pPr marL="0" lvl="1" algn="ctr">
              <a:spcBef>
                <a:spcPts val="0"/>
              </a:spcBef>
              <a:buClr>
                <a:srgbClr val="C60C30"/>
              </a:buClr>
              <a:buNone/>
            </a:pPr>
            <a:r>
              <a:rPr lang="ru-RU" sz="2000" b="1" dirty="0" smtClean="0"/>
              <a:t>Матрос </a:t>
            </a:r>
            <a:r>
              <a:rPr lang="en-US" sz="2000" b="1" dirty="0" smtClean="0"/>
              <a:t>→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Мартос</a:t>
            </a:r>
            <a:endParaRPr lang="ru-RU" sz="2000" b="1" dirty="0" smtClean="0"/>
          </a:p>
          <a:p>
            <a:pPr marL="0" lvl="1" algn="ctr">
              <a:spcBef>
                <a:spcPts val="0"/>
              </a:spcBef>
              <a:buClr>
                <a:srgbClr val="C60C30"/>
              </a:buClr>
              <a:buNone/>
            </a:pPr>
            <a:r>
              <a:rPr lang="ru-RU" sz="2000" b="1" dirty="0" smtClean="0"/>
              <a:t>Матрос </a:t>
            </a:r>
            <a:r>
              <a:rPr lang="en-US" sz="2000" b="1" dirty="0" smtClean="0"/>
              <a:t>→ </a:t>
            </a:r>
            <a:r>
              <a:rPr lang="ru-RU" sz="2000" b="1" dirty="0" smtClean="0"/>
              <a:t>Матрас</a:t>
            </a:r>
          </a:p>
          <a:p>
            <a:endParaRPr lang="ru-RU" dirty="0" smtClean="0">
              <a:solidFill>
                <a:srgbClr val="000000"/>
              </a:solidFill>
            </a:endParaRPr>
          </a:p>
          <a:p>
            <a:pPr lvl="0"/>
            <a:r>
              <a:rPr lang="ru-RU" dirty="0" smtClean="0"/>
              <a:t>Орфографические ошибки (пользователь не знает, как пишется слово)</a:t>
            </a:r>
            <a:endParaRPr lang="ru-RU" dirty="0" smtClean="0">
              <a:solidFill>
                <a:srgbClr val="000000"/>
              </a:solidFill>
            </a:endParaRPr>
          </a:p>
          <a:p>
            <a:pPr algn="ctr">
              <a:buNone/>
            </a:pPr>
            <a:r>
              <a:rPr lang="ru-RU" b="1" dirty="0" smtClean="0"/>
              <a:t>Матрос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ru-RU" b="1" dirty="0" err="1" smtClean="0"/>
              <a:t>Мотрос</a:t>
            </a:r>
            <a:endParaRPr lang="ru-RU" dirty="0" smtClean="0">
              <a:solidFill>
                <a:srgbClr val="000000"/>
              </a:solidFill>
            </a:endParaRPr>
          </a:p>
          <a:p>
            <a:pPr algn="ctr">
              <a:buNone/>
            </a:pPr>
            <a:r>
              <a:rPr lang="ru-RU" b="1" dirty="0" smtClean="0"/>
              <a:t>Бодаться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ru-RU" b="1" dirty="0" err="1" smtClean="0"/>
              <a:t>Бадаться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dirty="0" smtClean="0">
              <a:solidFill>
                <a:srgbClr val="000000"/>
              </a:solidFill>
            </a:endParaRPr>
          </a:p>
          <a:p>
            <a:pPr lvl="0"/>
            <a:r>
              <a:rPr lang="ru-RU" dirty="0" smtClean="0"/>
              <a:t>Ошибки распознавания</a:t>
            </a:r>
          </a:p>
          <a:p>
            <a:pPr algn="ctr">
              <a:buNone/>
            </a:pPr>
            <a:r>
              <a:rPr lang="en-US" b="1" dirty="0" smtClean="0"/>
              <a:t>layer</a:t>
            </a:r>
            <a:r>
              <a:rPr lang="ru-RU" b="1" dirty="0" smtClean="0"/>
              <a:t>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en-US" b="1" dirty="0" err="1" smtClean="0"/>
              <a:t>Iayer</a:t>
            </a:r>
            <a:r>
              <a:rPr lang="ru-RU" b="1" dirty="0" smtClean="0"/>
              <a:t> (второе слово начинается на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ru-RU" b="1" dirty="0" smtClean="0"/>
              <a:t>большое)</a:t>
            </a:r>
          </a:p>
          <a:p>
            <a:pPr algn="ctr">
              <a:buNone/>
            </a:pPr>
            <a:r>
              <a:rPr lang="ru-RU" b="1" dirty="0" smtClean="0"/>
              <a:t>Щупальца </a:t>
            </a:r>
            <a:r>
              <a:rPr lang="en-US" b="1" dirty="0" smtClean="0"/>
              <a:t>→ </a:t>
            </a:r>
            <a:r>
              <a:rPr lang="ru-RU" b="1" dirty="0" err="1" smtClean="0"/>
              <a:t>Шупальца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Макушка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ru-RU" b="1" dirty="0" err="1" smtClean="0"/>
              <a:t>Манушка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Задача 1: Обнаружить ошибки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u="sng" dirty="0" smtClean="0"/>
              <a:t>Постановка задачи</a:t>
            </a:r>
            <a:r>
              <a:rPr lang="ru-RU" dirty="0" smtClean="0"/>
              <a:t>: Необходимо ответить на вопрос, есть ли в тексте слова с ошибками, и если таковые имеются, указать их.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 algn="ctr">
              <a:buNone/>
              <a:defRPr/>
            </a:pPr>
            <a:r>
              <a:rPr lang="ru-RU" b="1" dirty="0" smtClean="0"/>
              <a:t>Вчера Георгий </a:t>
            </a:r>
            <a:r>
              <a:rPr lang="ru-RU" b="1" u="sng" dirty="0" err="1" smtClean="0">
                <a:solidFill>
                  <a:srgbClr val="C00000"/>
                </a:solidFill>
              </a:rPr>
              <a:t>колбякнулся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со стула.</a:t>
            </a:r>
            <a:endParaRPr lang="ru-RU" b="1" dirty="0" smtClean="0"/>
          </a:p>
          <a:p>
            <a:pPr lvl="0" algn="ctr">
              <a:buNone/>
              <a:defRPr/>
            </a:pPr>
            <a:endParaRPr lang="ru-RU" b="1" dirty="0" smtClean="0"/>
          </a:p>
          <a:p>
            <a:pPr lvl="0" algn="ctr"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WARNING </a:t>
            </a:r>
          </a:p>
          <a:p>
            <a:pPr lvl="0" algn="ctr"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!!!Найдена ошибка!!!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Понятие </a:t>
            </a:r>
            <a:r>
              <a:rPr lang="en-US" dirty="0" smtClean="0"/>
              <a:t>N-</a:t>
            </a:r>
            <a:r>
              <a:rPr lang="ru-RU" dirty="0" smtClean="0"/>
              <a:t>граммы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lvl="1">
              <a:spcBef>
                <a:spcPts val="0"/>
              </a:spcBef>
              <a:buClr>
                <a:srgbClr val="C60C30"/>
              </a:buClr>
            </a:pPr>
            <a:r>
              <a:rPr lang="ru-RU" sz="2000" dirty="0" smtClean="0"/>
              <a:t>Символьные триграммы:</a:t>
            </a:r>
          </a:p>
          <a:p>
            <a:pPr marL="0" lvl="1" algn="ctr">
              <a:spcBef>
                <a:spcPts val="0"/>
              </a:spcBef>
              <a:buClr>
                <a:srgbClr val="C60C30"/>
              </a:buClr>
              <a:buNone/>
            </a:pPr>
            <a:r>
              <a:rPr lang="ru-RU" sz="2000" b="1" dirty="0" smtClean="0"/>
              <a:t>матрос </a:t>
            </a:r>
            <a:r>
              <a:rPr lang="en-US" sz="2000" b="1" dirty="0" smtClean="0"/>
              <a:t>→</a:t>
            </a:r>
            <a:r>
              <a:rPr lang="ru-RU" sz="2000" b="1" dirty="0" smtClean="0"/>
              <a:t> </a:t>
            </a:r>
            <a:r>
              <a:rPr lang="en-US" sz="2000" b="1" dirty="0" smtClean="0"/>
              <a:t>#</a:t>
            </a:r>
            <a:r>
              <a:rPr lang="ru-RU" sz="2000" b="1" dirty="0" err="1" smtClean="0"/>
              <a:t>ма</a:t>
            </a:r>
            <a:r>
              <a:rPr lang="ru-RU" sz="2000" b="1" dirty="0" smtClean="0"/>
              <a:t>, мат, </a:t>
            </a:r>
            <a:r>
              <a:rPr lang="ru-RU" sz="2000" b="1" dirty="0" err="1" smtClean="0"/>
              <a:t>атр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тро</a:t>
            </a:r>
            <a:r>
              <a:rPr lang="ru-RU" sz="2000" b="1" dirty="0" smtClean="0"/>
              <a:t>, рос, ос</a:t>
            </a:r>
            <a:r>
              <a:rPr lang="en-US" sz="2000" b="1" dirty="0" smtClean="0"/>
              <a:t>#</a:t>
            </a:r>
            <a:endParaRPr lang="ru-RU" sz="2000" b="1" dirty="0" smtClean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Словные биграммы</a:t>
            </a:r>
          </a:p>
          <a:p>
            <a:pPr lvl="0" algn="ctr">
              <a:buNone/>
            </a:pPr>
            <a:r>
              <a:rPr lang="ru-RU" b="1" dirty="0" smtClean="0"/>
              <a:t>Мама мыла </a:t>
            </a:r>
            <a:r>
              <a:rPr lang="ru-RU" b="1" dirty="0" smtClean="0"/>
              <a:t>раму.</a:t>
            </a:r>
            <a:r>
              <a:rPr lang="en-US" b="1" dirty="0" smtClean="0"/>
              <a:t>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en-US" b="1" dirty="0" smtClean="0"/>
              <a:t>&lt;s </a:t>
            </a:r>
            <a:r>
              <a:rPr lang="ru-RU" b="1" dirty="0" smtClean="0"/>
              <a:t>Мама, Мама</a:t>
            </a:r>
            <a:r>
              <a:rPr lang="en-US" b="1" dirty="0" smtClean="0"/>
              <a:t> </a:t>
            </a:r>
            <a:r>
              <a:rPr lang="ru-RU" b="1" dirty="0" smtClean="0"/>
              <a:t>мыла, мыла</a:t>
            </a:r>
            <a:r>
              <a:rPr lang="en-US" b="1" dirty="0" smtClean="0"/>
              <a:t> </a:t>
            </a:r>
            <a:r>
              <a:rPr lang="ru-RU" b="1" dirty="0" smtClean="0"/>
              <a:t>раму, раму</a:t>
            </a:r>
            <a:r>
              <a:rPr lang="en-US" b="1" dirty="0" smtClean="0"/>
              <a:t> /s&gt;</a:t>
            </a:r>
          </a:p>
          <a:p>
            <a:pPr lvl="0" algn="ctr">
              <a:buNone/>
            </a:pPr>
            <a:endParaRPr lang="ru-RU" dirty="0" smtClean="0"/>
          </a:p>
          <a:p>
            <a:pPr lvl="0"/>
            <a:r>
              <a:rPr lang="ru-RU" dirty="0" smtClean="0"/>
              <a:t>Биграммы из признаков (например, части речи)</a:t>
            </a:r>
          </a:p>
          <a:p>
            <a:pPr algn="ctr">
              <a:buNone/>
            </a:pPr>
            <a:r>
              <a:rPr lang="ru-RU" b="1" dirty="0" smtClean="0"/>
              <a:t>Мама </a:t>
            </a:r>
            <a:r>
              <a:rPr lang="ru-RU" b="1" dirty="0" smtClean="0"/>
              <a:t>мыла.</a:t>
            </a:r>
            <a:r>
              <a:rPr lang="en-US" b="1" dirty="0" smtClean="0"/>
              <a:t> </a:t>
            </a:r>
            <a:r>
              <a:rPr lang="en-US" b="1" dirty="0" smtClean="0"/>
              <a:t>→</a:t>
            </a:r>
            <a:r>
              <a:rPr lang="ru-RU" b="1" dirty="0" smtClean="0"/>
              <a:t> </a:t>
            </a:r>
            <a:r>
              <a:rPr lang="en-US" b="1" dirty="0" smtClean="0"/>
              <a:t>&lt;s </a:t>
            </a:r>
            <a:r>
              <a:rPr lang="ru-RU" b="1" dirty="0" smtClean="0"/>
              <a:t>сущ., сущ. гл., гл</a:t>
            </a:r>
            <a:r>
              <a:rPr lang="en-US" b="1" dirty="0" smtClean="0"/>
              <a:t> /s&gt;</a:t>
            </a:r>
          </a:p>
          <a:p>
            <a:pPr lvl="0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Методы решения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основе </a:t>
            </a:r>
            <a:r>
              <a:rPr lang="en-US" dirty="0" smtClean="0"/>
              <a:t>N-</a:t>
            </a:r>
            <a:r>
              <a:rPr lang="ru-RU" dirty="0" smtClean="0"/>
              <a:t>грамм</a:t>
            </a:r>
          </a:p>
          <a:p>
            <a:pPr lvl="1"/>
            <a:r>
              <a:rPr lang="ru-RU" dirty="0" smtClean="0"/>
              <a:t>Проверка по допустимым триграммам</a:t>
            </a:r>
          </a:p>
          <a:p>
            <a:pPr lvl="1"/>
            <a:r>
              <a:rPr lang="ru-RU" dirty="0" smtClean="0"/>
              <a:t>Насколько часто данная триграмма встречается в тексте</a:t>
            </a:r>
          </a:p>
          <a:p>
            <a:pPr lvl="1"/>
            <a:endParaRPr lang="ru-RU" dirty="0" smtClean="0"/>
          </a:p>
          <a:p>
            <a:r>
              <a:rPr lang="ru-RU" dirty="0" smtClean="0"/>
              <a:t>Поиск слова в словаре</a:t>
            </a:r>
          </a:p>
          <a:p>
            <a:pPr lvl="1"/>
            <a:r>
              <a:rPr lang="ru-RU" dirty="0" smtClean="0"/>
              <a:t>Словарь в виде бора, отдельное хранение окончаний и основ</a:t>
            </a:r>
          </a:p>
          <a:p>
            <a:pPr lvl="1"/>
            <a:r>
              <a:rPr lang="ru-RU" dirty="0" err="1" smtClean="0"/>
              <a:t>Хэширование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Задача 2: Исправление ошибок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 eaLnBrk="1" hangingPunct="1">
              <a:buNone/>
            </a:pPr>
            <a:r>
              <a:rPr lang="ru-RU" u="sng" dirty="0" smtClean="0"/>
              <a:t>Постановка задачи</a:t>
            </a:r>
            <a:r>
              <a:rPr lang="ru-RU" dirty="0" smtClean="0"/>
              <a:t>: Необходимо ответить на вопрос, правильно ли написано слово, и если нет, представить набор вариантов исправления</a:t>
            </a:r>
          </a:p>
          <a:p>
            <a:pPr lvl="0" eaLnBrk="1" hangingPunct="1">
              <a:buNone/>
            </a:pPr>
            <a:endParaRPr lang="ru-RU" dirty="0" smtClean="0"/>
          </a:p>
          <a:p>
            <a:pPr lvl="0" algn="ctr">
              <a:buNone/>
              <a:defRPr/>
            </a:pPr>
            <a:r>
              <a:rPr lang="ru-RU" b="1" dirty="0" smtClean="0"/>
              <a:t>Шёл </a:t>
            </a:r>
            <a:r>
              <a:rPr lang="ru-RU" b="1" dirty="0" err="1" smtClean="0">
                <a:solidFill>
                  <a:srgbClr val="C00000"/>
                </a:solidFill>
              </a:rPr>
              <a:t>герк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через реку.</a:t>
            </a:r>
            <a:endParaRPr lang="ru-RU" b="1" dirty="0" smtClean="0"/>
          </a:p>
          <a:p>
            <a:pPr lvl="0" algn="ctr">
              <a:buNone/>
              <a:defRPr/>
            </a:pPr>
            <a:endParaRPr lang="ru-RU" b="1" dirty="0" smtClean="0"/>
          </a:p>
          <a:p>
            <a:pPr lvl="0" algn="ctr">
              <a:buNone/>
              <a:defRPr/>
            </a:pPr>
            <a:endParaRPr lang="ru-RU" b="1" dirty="0" smtClean="0"/>
          </a:p>
          <a:p>
            <a:pPr lvl="0" algn="ctr">
              <a:buNone/>
              <a:defRPr/>
            </a:pPr>
            <a:endParaRPr lang="ru-RU" b="1" dirty="0" smtClean="0"/>
          </a:p>
          <a:p>
            <a:pPr lvl="0" algn="ctr">
              <a:buNone/>
              <a:defRPr/>
            </a:pPr>
            <a:r>
              <a:rPr lang="ru-RU" b="1" dirty="0" smtClean="0"/>
              <a:t>Вариант исправления: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грек</a:t>
            </a:r>
            <a:endParaRPr lang="ru-RU" dirty="0" smtClean="0"/>
          </a:p>
          <a:p>
            <a:pPr lvl="0" eaLnBrk="1" hangingPunct="1">
              <a:buNone/>
            </a:pPr>
            <a:endParaRPr lang="ru-RU" dirty="0" smtClean="0"/>
          </a:p>
          <a:p>
            <a:pPr lvl="0" eaLnBrk="1" hangingPunct="1">
              <a:buNone/>
            </a:pPr>
            <a:endParaRPr lang="de-DE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617004" y="3068960"/>
            <a:ext cx="1" cy="54006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Исправление ошибок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Необходимо:</a:t>
            </a:r>
          </a:p>
          <a:p>
            <a:pPr lvl="0"/>
            <a:r>
              <a:rPr lang="ru-RU" dirty="0" smtClean="0"/>
              <a:t>Уметь строить похожие варианты</a:t>
            </a:r>
          </a:p>
          <a:p>
            <a:pPr lvl="0"/>
            <a:r>
              <a:rPr lang="ru-RU" dirty="0" smtClean="0"/>
              <a:t>Уметь их сравнивать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>
              <a:buNone/>
            </a:pPr>
            <a:r>
              <a:rPr lang="ru-RU" dirty="0" smtClean="0"/>
              <a:t>1 способ: рассматриваем все слова в словаре, до каждого считаем расстояние Левенштейна, выбираем ближайшее слово.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Это долго….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Исправление ошибок</a:t>
            </a:r>
            <a:endParaRPr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ru-RU" dirty="0" smtClean="0"/>
              <a:t>2 способ: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Генерируем все строки, которые можно получить из данной за одну или две ошибки.</a:t>
            </a:r>
          </a:p>
          <a:p>
            <a:pPr lvl="0"/>
            <a:r>
              <a:rPr lang="ru-RU" dirty="0" smtClean="0"/>
              <a:t>Проверяем есть ли они в словаре.</a:t>
            </a:r>
          </a:p>
          <a:p>
            <a:pPr lvl="0"/>
            <a:r>
              <a:rPr lang="ru-RU" dirty="0" smtClean="0"/>
              <a:t>Выбираем лучший вариант.</a:t>
            </a:r>
          </a:p>
          <a:p>
            <a:pPr lvl="0"/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Вопрос: а как понять, какой лучший?</a:t>
            </a:r>
          </a:p>
          <a:p>
            <a:pPr eaLnBrk="1" hangingPunct="1"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äsentation_Vorlage_KO">
  <a:themeElements>
    <a:clrScheme name="Präsentation_Vorlage_K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äsentation_Vorlage_K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Vorlage_K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Vorlage_K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Vorlage_K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Vorlage_K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_Vorlage_K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_Vorlage_K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714</Words>
  <Application>Microsoft Office PowerPoint</Application>
  <PresentationFormat>Экран (4:3)</PresentationFormat>
  <Paragraphs>194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Präsentation_Vorlage_KO</vt:lpstr>
      <vt:lpstr>Обнаружение и исправление ошибок в словах</vt:lpstr>
      <vt:lpstr>Зачем это нужно?</vt:lpstr>
      <vt:lpstr>Типы ошибок в словах</vt:lpstr>
      <vt:lpstr>Задача 1: Обнаружить ошибки</vt:lpstr>
      <vt:lpstr>Понятие N-граммы</vt:lpstr>
      <vt:lpstr>Методы решения</vt:lpstr>
      <vt:lpstr>Задача 2: Исправление ошибок</vt:lpstr>
      <vt:lpstr>Исправление ошибок</vt:lpstr>
      <vt:lpstr>Исправление ошибок</vt:lpstr>
      <vt:lpstr>Вычисление схожести</vt:lpstr>
      <vt:lpstr>Проблемы</vt:lpstr>
      <vt:lpstr>Проблемы</vt:lpstr>
      <vt:lpstr>Проблема: ложные тревоги</vt:lpstr>
      <vt:lpstr>Проблема: пропуск ошибок</vt:lpstr>
      <vt:lpstr>Алгоритм Витерби для исправления ошибок</vt:lpstr>
      <vt:lpstr>Что еще интересного?</vt:lpstr>
      <vt:lpstr>SOUNDEX</vt:lpstr>
      <vt:lpstr>Спасибо за внимание</vt:lpstr>
    </vt:vector>
  </TitlesOfParts>
  <Company>ABBYY Europe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Testpresentation CeBIT 2007</dc:title>
  <dc:creator>ABBYY Europe</dc:creator>
  <cp:lastModifiedBy>Admin</cp:lastModifiedBy>
  <cp:revision>205</cp:revision>
  <dcterms:created xsi:type="dcterms:W3CDTF">2007-03-05T15:15:23Z</dcterms:created>
  <dcterms:modified xsi:type="dcterms:W3CDTF">2012-07-09T10:51:17Z</dcterms:modified>
</cp:coreProperties>
</file>