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96" r:id="rId3"/>
    <p:sldMasterId id="2147483697" r:id="rId4"/>
    <p:sldMasterId id="2147483698" r:id="rId5"/>
    <p:sldMasterId id="2147483699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5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6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6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8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0"/>
          <p:cNvSpPr txBox="1"/>
          <p:nvPr>
            <p:ph idx="1"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1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1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3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4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4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4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5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5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5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6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6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6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7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7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8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8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8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8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9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39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9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9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9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9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41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3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43"/>
          <p:cNvSpPr txBox="1"/>
          <p:nvPr>
            <p:ph idx="1"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44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44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5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6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47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47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47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4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48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8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8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49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9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9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5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50"/>
          <p:cNvSpPr txBox="1"/>
          <p:nvPr>
            <p:ph idx="1"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50"/>
          <p:cNvSpPr txBox="1"/>
          <p:nvPr>
            <p:ph idx="2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51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51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51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51"/>
          <p:cNvSpPr txBox="1"/>
          <p:nvPr>
            <p:ph idx="4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52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52"/>
          <p:cNvSpPr txBox="1"/>
          <p:nvPr>
            <p:ph idx="1"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52"/>
          <p:cNvSpPr txBox="1"/>
          <p:nvPr>
            <p:ph idx="2"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52"/>
          <p:cNvSpPr txBox="1"/>
          <p:nvPr>
            <p:ph idx="3"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52"/>
          <p:cNvSpPr txBox="1"/>
          <p:nvPr>
            <p:ph idx="4"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52"/>
          <p:cNvSpPr txBox="1"/>
          <p:nvPr>
            <p:ph idx="5"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52"/>
          <p:cNvSpPr txBox="1"/>
          <p:nvPr>
            <p:ph idx="6"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idx="1"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3"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3"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7.xml"/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5" name="Google Shape;115;p27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6" name="Google Shape;116;p27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7" name="Google Shape;117;p27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8" name="Google Shape;118;p27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0"/>
          <p:cNvSpPr txBox="1"/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9" name="Google Shape;169;p40"/>
          <p:cNvSpPr txBox="1"/>
          <p:nvPr>
            <p:ph idx="1"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0" name="Google Shape;170;p40"/>
          <p:cNvSpPr txBox="1"/>
          <p:nvPr>
            <p:ph idx="10"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1" name="Google Shape;171;p40"/>
          <p:cNvSpPr txBox="1"/>
          <p:nvPr>
            <p:ph idx="11"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2" name="Google Shape;172;p40"/>
          <p:cNvSpPr txBox="1"/>
          <p:nvPr>
            <p:ph idx="12"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400" strike="noStrike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cses.fi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codeforces.com/" TargetMode="External"/><Relationship Id="rId4" Type="http://schemas.openxmlformats.org/officeDocument/2006/relationships/hyperlink" Target="https://atcoder.jp/" TargetMode="External"/><Relationship Id="rId5" Type="http://schemas.openxmlformats.org/officeDocument/2006/relationships/hyperlink" Target="https://www.codechef.com/" TargetMode="External"/><Relationship Id="rId6" Type="http://schemas.openxmlformats.org/officeDocument/2006/relationships/hyperlink" Target="https://acm.timus.ru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3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4400" u="none" cap="none" strike="noStrike">
                <a:latin typeface="Arial"/>
                <a:ea typeface="Arial"/>
                <a:cs typeface="Arial"/>
                <a:sym typeface="Arial"/>
              </a:rPr>
              <a:t>Полезные советы для 4 параллели ЛКШ2022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53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latin typeface="Arial"/>
                <a:ea typeface="Arial"/>
                <a:cs typeface="Arial"/>
                <a:sym typeface="Arial"/>
              </a:rPr>
              <a:t>Здесь я хочу рассказать о нескольких полезных вещах, которые в итоге помогли мне лучше выступить на олимпиадах</a:t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4"/>
          <p:cNvSpPr txBox="1"/>
          <p:nvPr/>
        </p:nvSpPr>
        <p:spPr>
          <a:xfrm>
            <a:off x="551160" y="37764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600" u="none" cap="none" strike="noStrike">
                <a:latin typeface="Arial"/>
                <a:ea typeface="Arial"/>
                <a:cs typeface="Arial"/>
                <a:sym typeface="Arial"/>
              </a:rPr>
              <a:t>1. Книга Антти Лааксонен «Олимпиадное программирование»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54"/>
          <p:cNvSpPr txBox="1"/>
          <p:nvPr/>
        </p:nvSpPr>
        <p:spPr>
          <a:xfrm>
            <a:off x="479160" y="20948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52000" y="2157120"/>
            <a:ext cx="4083120" cy="4083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5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55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fontScale="80000"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3200" strike="noStrike">
                <a:latin typeface="Arial"/>
                <a:ea typeface="Arial"/>
                <a:cs typeface="Arial"/>
                <a:sym typeface="Arial"/>
              </a:rPr>
              <a:t>Это очень крутая книга, в которой собрано практически всё, что понадобится вам на олимпиадах, вплоть до всероса. Достаточно хотя бы пробежаться по ней глазами, чтобы понимать, где что находится. Тогда можно будет с лёгкостью находить нужную информацию во время олимпиады. Но ещё лучше будет прочитать её целиком и порешать задачи, которые представлены на сайте автора этой книги, о котором написано далее</a:t>
            </a:r>
            <a:endParaRPr b="0" sz="32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56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3600" strike="noStrike">
                <a:latin typeface="Arial"/>
                <a:ea typeface="Arial"/>
                <a:cs typeface="Arial"/>
                <a:sym typeface="Arial"/>
              </a:rPr>
              <a:t>2. CSES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56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fontScale="67000"/>
          </a:bodyPr>
          <a:lstStyle/>
          <a:p>
            <a:pPr indent="-343049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51751"/>
              <a:buFont typeface="Noto Sans Symbols"/>
              <a:buChar char="●"/>
            </a:pPr>
            <a:r>
              <a:rPr b="0" lang="ru-RU" sz="3647" u="sng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https://cses.fi/</a:t>
            </a:r>
            <a:endParaRPr b="0" sz="3647" strike="noStrike">
              <a:latin typeface="Arial"/>
              <a:ea typeface="Arial"/>
              <a:cs typeface="Arial"/>
              <a:sym typeface="Arial"/>
            </a:endParaRPr>
          </a:p>
          <a:p>
            <a:pPr indent="-343049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ct val="51751"/>
              <a:buFont typeface="Noto Sans Symbols"/>
              <a:buChar char="●"/>
            </a:pPr>
            <a:r>
              <a:rPr b="0" lang="ru-RU" sz="3647" strike="noStrike">
                <a:latin typeface="Arial"/>
                <a:ea typeface="Arial"/>
                <a:cs typeface="Arial"/>
                <a:sym typeface="Arial"/>
              </a:rPr>
              <a:t>На этом сайте находится 300 задач на все темы, которые будут у вас на олимпиадах. Есть как простенькие задачи, так и очень сложные на мощные структурки и алгоритмы. Не пугайтесь такого большого кол-ва задач; как только сядете их решать, не сможете оторваться. У меня это было так: решаю cf, надоело; открыл cses, сдал пару-тройку задач, продолжил решать cf ;). Книга с предыдущего слайда упростит вам пребывание на этом сайте</a:t>
            </a:r>
            <a:endParaRPr b="0" sz="3647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57"/>
          <p:cNvSpPr txBox="1"/>
          <p:nvPr/>
        </p:nvSpPr>
        <p:spPr>
          <a:xfrm>
            <a:off x="504000" y="164520"/>
            <a:ext cx="9071640" cy="1536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3600" strike="noStrike">
                <a:latin typeface="Arial"/>
                <a:ea typeface="Arial"/>
                <a:cs typeface="Arial"/>
                <a:sym typeface="Arial"/>
              </a:rPr>
              <a:t>3. Продвинутая версия книги.</a:t>
            </a:r>
            <a:br>
              <a:rPr lang="ru-RU" sz="1800"/>
            </a:br>
            <a:r>
              <a:rPr b="0" lang="ru-RU" sz="3600" strike="noStrike">
                <a:latin typeface="Arial"/>
                <a:ea typeface="Arial"/>
                <a:cs typeface="Arial"/>
                <a:sym typeface="Arial"/>
              </a:rPr>
              <a:t>Стивен и Феликс Халим</a:t>
            </a:r>
            <a:br>
              <a:rPr lang="ru-RU" sz="1800"/>
            </a:br>
            <a:r>
              <a:rPr b="0" lang="ru-RU" sz="3600" strike="noStrike">
                <a:latin typeface="Arial"/>
                <a:ea typeface="Arial"/>
                <a:cs typeface="Arial"/>
                <a:sym typeface="Arial"/>
              </a:rPr>
              <a:t>«Спортивное программирование»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57"/>
          <p:cNvSpPr txBox="1"/>
          <p:nvPr/>
        </p:nvSpPr>
        <p:spPr>
          <a:xfrm>
            <a:off x="504000" y="1769040"/>
            <a:ext cx="9071640" cy="514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320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" name="Google Shape;252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8000" y="2048760"/>
            <a:ext cx="3348000" cy="45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58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58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232559" lvl="0" marL="4320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r>
              <a:t/>
            </a:r>
            <a:endParaRPr b="0" sz="32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1417"/>
              </a:spcBef>
              <a:spcAft>
                <a:spcPts val="0"/>
              </a:spcAft>
              <a:buNone/>
            </a:pPr>
            <a:r>
              <a:rPr b="0" lang="ru-RU" sz="3200" strike="noStrike">
                <a:latin typeface="Arial"/>
                <a:ea typeface="Arial"/>
                <a:cs typeface="Arial"/>
                <a:sym typeface="Arial"/>
              </a:rPr>
              <a:t>Ещё </a:t>
            </a:r>
            <a:r>
              <a:rPr b="0" lang="ru-RU" sz="3200" strike="noStrike">
                <a:latin typeface="Arial"/>
                <a:ea typeface="Arial"/>
                <a:cs typeface="Arial"/>
                <a:sym typeface="Arial"/>
              </a:rPr>
              <a:t>одна книга, но она уже посложнее и некоторые вещи в ней не нужны на большинстве олимпиад школьников. Однако стоит её упомянуть, там много интересных вещей.</a:t>
            </a:r>
            <a:br>
              <a:rPr lang="ru-RU" sz="1800"/>
            </a:br>
            <a:endParaRPr b="0" sz="32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9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3600" strike="noStrike">
                <a:latin typeface="Arial"/>
                <a:ea typeface="Arial"/>
                <a:cs typeface="Arial"/>
                <a:sym typeface="Arial"/>
              </a:rPr>
              <a:t>4. Решайте больше задач!</a:t>
            </a:r>
            <a:endParaRPr b="0" sz="36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59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2220" strike="noStrike">
                <a:latin typeface="Arial"/>
                <a:ea typeface="Arial"/>
                <a:cs typeface="Arial"/>
                <a:sym typeface="Arial"/>
              </a:rPr>
              <a:t>Это конечно хорошо, что вы ездите по разным школам, но на олимпиаде у вас не будет преподавателя, шаблона на доске, Андрея, который реджектит ваши задачи (потому что так надо, он правда не со зла), гугла в помощь - это важно понимать. Когда я приехал после ЛКШ2021, я знал много, но не умел решать простые задачи с простыми идеями. Поэтому мой главный совет — решайте больше задач на идеи, конструктив, жадные алгоритмы и т. д. Укажу несколько сайтов, где это лучше всего делать</a:t>
            </a:r>
            <a:br>
              <a:rPr lang="ru-RU" sz="1729"/>
            </a:br>
            <a:r>
              <a:rPr b="0" lang="ru-RU" sz="2220" strike="noStrike">
                <a:latin typeface="Arial"/>
                <a:ea typeface="Arial"/>
                <a:cs typeface="Arial"/>
                <a:sym typeface="Arial"/>
              </a:rPr>
              <a:t>Codeforces (на самом деле этого хватит): </a:t>
            </a:r>
            <a:r>
              <a:rPr b="0" lang="ru-RU" sz="2220" u="sng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https://codeforces.com/</a:t>
            </a:r>
            <a:br>
              <a:rPr lang="ru-RU" sz="1729"/>
            </a:br>
            <a:r>
              <a:rPr b="0" lang="ru-RU" sz="2220" strike="noStrike">
                <a:latin typeface="Arial"/>
                <a:ea typeface="Arial"/>
                <a:cs typeface="Arial"/>
                <a:sym typeface="Arial"/>
              </a:rPr>
              <a:t>Atcoder (тут много дп и матеши): </a:t>
            </a:r>
            <a:r>
              <a:rPr b="0" lang="ru-RU" sz="2220" u="sng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https://atcoder.jp</a:t>
            </a:r>
            <a:br>
              <a:rPr lang="ru-RU" sz="1729"/>
            </a:br>
            <a:r>
              <a:rPr b="0" lang="ru-RU" sz="2220" strike="noStrike">
                <a:latin typeface="Arial"/>
                <a:ea typeface="Arial"/>
                <a:cs typeface="Arial"/>
                <a:sym typeface="Arial"/>
              </a:rPr>
              <a:t>Codechef: </a:t>
            </a:r>
            <a:r>
              <a:rPr b="0" lang="ru-RU" sz="2220" u="sng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https://www.codechef.com/</a:t>
            </a:r>
            <a:br>
              <a:rPr lang="ru-RU" sz="1729"/>
            </a:br>
            <a:r>
              <a:rPr b="0" lang="ru-RU" sz="2220" strike="noStrike">
                <a:latin typeface="Arial"/>
                <a:ea typeface="Arial"/>
                <a:cs typeface="Arial"/>
                <a:sym typeface="Arial"/>
              </a:rPr>
              <a:t>Timus (не решал, но тоже крутая вещь): </a:t>
            </a:r>
            <a:r>
              <a:rPr b="0" lang="ru-RU" sz="2220" u="sng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https://acm.timus.ru</a:t>
            </a:r>
            <a:endParaRPr b="0" sz="222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60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60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ru-RU" sz="2500" strike="noStrike">
                <a:latin typeface="Arial"/>
                <a:ea typeface="Arial"/>
                <a:cs typeface="Arial"/>
                <a:sym typeface="Arial"/>
              </a:rPr>
              <a:t>Олимпиады — это не только сложные алгоритмы и струк</a:t>
            </a:r>
            <a:r>
              <a:rPr lang="ru-RU" sz="2500"/>
              <a:t>тур</a:t>
            </a:r>
            <a:r>
              <a:rPr b="0" lang="ru-RU" sz="2500" strike="noStrike">
                <a:latin typeface="Arial"/>
                <a:ea typeface="Arial"/>
                <a:cs typeface="Arial"/>
                <a:sym typeface="Arial"/>
              </a:rPr>
              <a:t>ы данных. Это также волнение, страх родителей, что мой ребенок не поступит в вуз. Особенно в 11 классе, когда мама говорит: «Может лучше к егэ подготовишься?», становится не по себе, теряется мотивация. Поэтому участвуйте в как можно большем кол-ве олимпиад, чтобы натренировать навык самоконтроля! Я знал людей, которые не ездили ни в одну школу, но затащили топовые олимпиады. Они именно умели решать новые задачи в стрессовой ситуации, а не писать д.о. по шаблону, сидя на пуфике.</a:t>
            </a:r>
            <a:endParaRPr b="0" sz="2500" strike="noStrike">
              <a:latin typeface="Arial"/>
              <a:ea typeface="Arial"/>
              <a:cs typeface="Arial"/>
              <a:sym typeface="Arial"/>
            </a:endParaRPr>
          </a:p>
          <a:p>
            <a:pPr indent="-273708" lvl="0" marL="432000" marR="0" rtl="0" algn="l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r>
              <a:t/>
            </a:r>
            <a:endParaRPr b="0" sz="25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44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61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b="0" lang="ru-RU" sz="2800" strike="noStrike">
                <a:latin typeface="Arial"/>
                <a:ea typeface="Arial"/>
                <a:cs typeface="Arial"/>
                <a:sym typeface="Arial"/>
              </a:rPr>
              <a:t>Дети 4 параллели, я хочу пожелать вам удачи! Участие в олимпиадах — трудный но крайне интересный путь. Вас ждёт много разочарований, не воспринимайте их всерьёз, боритесь до конца и обязательно придёте к успеху. Мне было приятно преподавать вам, слушать увлекательные истории и </a:t>
            </a:r>
            <a:r>
              <a:rPr b="0" lang="ru-RU" sz="2800" strike="sngStrike">
                <a:latin typeface="Arial"/>
                <a:ea typeface="Arial"/>
                <a:cs typeface="Arial"/>
                <a:sym typeface="Arial"/>
              </a:rPr>
              <a:t>не</a:t>
            </a:r>
            <a:r>
              <a:rPr b="0" lang="ru-RU" sz="2800" strike="noStrike">
                <a:latin typeface="Arial"/>
                <a:ea typeface="Arial"/>
                <a:cs typeface="Arial"/>
                <a:sym typeface="Arial"/>
              </a:rPr>
              <a:t> смешные анекдоты. Надеюсь, когда-нибудь снова увид</a:t>
            </a:r>
            <a:r>
              <a:rPr lang="ru-RU" sz="2800"/>
              <a:t>и</a:t>
            </a:r>
            <a:r>
              <a:rPr b="0" lang="ru-RU" sz="2800" strike="noStrike">
                <a:latin typeface="Arial"/>
                <a:ea typeface="Arial"/>
                <a:cs typeface="Arial"/>
                <a:sym typeface="Arial"/>
              </a:rPr>
              <a:t>мся =) </a:t>
            </a:r>
            <a:r>
              <a:rPr lang="ru-RU" sz="2800"/>
              <a:t>Всех обнял, ваш Артёмка</a:t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  <a:p>
            <a:pPr indent="-232559" lvl="0" marL="432000" marR="0" rtl="0" algn="l">
              <a:lnSpc>
                <a:spcPct val="90000"/>
              </a:lnSpc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332"/>
              <a:buFont typeface="Noto Sans Symbols"/>
              <a:buNone/>
            </a:pPr>
            <a:r>
              <a:t/>
            </a:r>
            <a:endParaRPr b="0" sz="28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